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81" r:id="rId2"/>
    <p:sldId id="282" r:id="rId3"/>
    <p:sldId id="259" r:id="rId4"/>
    <p:sldId id="302" r:id="rId5"/>
    <p:sldId id="285" r:id="rId6"/>
    <p:sldId id="293" r:id="rId7"/>
    <p:sldId id="284" r:id="rId8"/>
    <p:sldId id="301" r:id="rId9"/>
    <p:sldId id="286" r:id="rId10"/>
    <p:sldId id="269" r:id="rId11"/>
    <p:sldId id="270" r:id="rId12"/>
    <p:sldId id="271" r:id="rId13"/>
    <p:sldId id="272" r:id="rId14"/>
    <p:sldId id="264" r:id="rId15"/>
    <p:sldId id="274" r:id="rId16"/>
    <p:sldId id="276" r:id="rId17"/>
    <p:sldId id="277" r:id="rId18"/>
    <p:sldId id="275" r:id="rId19"/>
    <p:sldId id="279" r:id="rId20"/>
    <p:sldId id="280" r:id="rId21"/>
    <p:sldId id="258" r:id="rId22"/>
    <p:sldId id="299" r:id="rId23"/>
    <p:sldId id="300" r:id="rId24"/>
    <p:sldId id="303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1"/>
    <p:restoredTop sz="94803"/>
  </p:normalViewPr>
  <p:slideViewPr>
    <p:cSldViewPr snapToGrid="0" snapToObjects="1">
      <p:cViewPr varScale="1">
        <p:scale>
          <a:sx n="113" d="100"/>
          <a:sy n="113" d="100"/>
        </p:scale>
        <p:origin x="1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0E4E3-30C2-F74C-987C-58A8EE3BDD04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3FAC8-82D3-5447-9D1D-E7CAAB5E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000F-9704-3279-85A5-FCF7290D8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AB897-53C4-3CFD-CE24-9E3D2B18B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5D3F3-091A-F97C-A8E4-845E7D30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4C4EC-F557-FC16-476E-73F184F4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6FCD-F3B3-0663-8E46-DD8B5EA4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486BF-D1D1-E394-B9B5-39AA44D83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3E2DD-F81E-BB16-0226-35642281F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A6002-53F0-2EDC-877E-707E8072B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86495-2CD8-E00C-3FB1-F838CB15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65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C5D34-6A04-DC34-DD79-CC38A6D66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9E58F-AB3E-6AE7-5084-4828D5FC7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267C3-29F3-4042-7F05-A17607FF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DF6B9-D63D-795A-4EB0-FD04B6BB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1AE8B-EC38-8EA5-1BD2-71C84E85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0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3B34-AF2F-3DA3-3649-4A93C8A8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72034-C3DA-5788-7244-D3F34BC05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C52EB-B888-4A27-3CC5-4A7E3A305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F3613-0F23-25BF-B680-83DA70C8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7B75-C0BD-F137-54E9-3B9D50EF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F57C6-03D0-455F-BA14-DBAD755B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BC44A-1858-C454-D286-262D48E50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C5535-661F-5555-3485-D33D85BC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40FC5-7AEA-2770-7E9E-EEC98437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EDE3-CF34-1A87-63FA-20C3E3E4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0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75BDA-18B2-4C60-24EB-8FF9B706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B894-DD1A-F3C8-6776-900826455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0E80E-E5EB-EDA9-99C5-0CB9D2A3F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67EDF-D529-E449-066B-5C029F8C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75D7F-FEFF-7D6A-2B46-AF296CAC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B810-522C-13A9-D113-FB8F00A2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7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9A72-A52D-E6E1-96A5-A289D7B0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9CBF9-A38F-1958-E3E6-5C94156AF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D0472-CFD0-0D0A-7B90-93D2720A0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99DC3-D76E-791E-FE43-23573DEA6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15DAD-A6AE-1BCC-1E83-081E5ED75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048A2-04D0-10E1-C19B-A84AA0B8C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0F14D-317E-A945-72C4-9EDECB51D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EE253-D7C6-A3E0-3CB0-82831F91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8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0536B-9FE3-9D87-1E0B-EF9408D8D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9686AB-CF5E-D034-052D-679E4C565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74313-729C-9E7B-E614-6480CB0D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F8295-3590-E69C-B1F0-6FF8DA50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1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FAA94-878E-4F28-74BB-ED9675986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10C563-490C-8A3E-B279-BCDEF4AB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DC9F7-BF57-6041-3E45-777F6BAC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3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7A86-9709-93BB-87E5-AB2588E1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8C544-AEBE-2346-B65F-36779CA9B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A6A96-4652-CF31-08AD-E69E8B98F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71613-3B6A-A093-678D-8CA5E393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88811-FF4E-572C-EA35-B14DD771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F26D2-0A51-9916-46F1-A8592204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0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1AEA-11A8-21F2-E85B-8153C1C4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6EAC7-B63F-6F63-01BF-D1588622D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6A294-0D2C-4E9E-AD90-06F5FD5A4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AC4F9-D1F2-458D-134A-ED319A5E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3685E-33B7-5623-FE8B-FA787938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99A58-FE7B-73D6-EA47-C9E57958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6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599C6-D4DB-C2D6-0BDA-824DBAFC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F06FE-1962-3D0C-642A-4843B8306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26DA5-CB04-7B2F-0326-D606065D5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EC9BE-AFF3-8E46-A795-C3C227263F82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819BC-5AEB-17E4-6E39-3EF33F837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6E050-990A-FCCB-CF2F-91EEEFA06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69C75-2E10-E748-B046-E6DDC9D5E7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6AF88-48AE-FBBC-AFC7-7B8FD229FCB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9484" y="6342557"/>
            <a:ext cx="2283498" cy="421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A041AC-A00B-C8CA-4DE0-4299C049B460}"/>
              </a:ext>
            </a:extLst>
          </p:cNvPr>
          <p:cNvSpPr txBox="1"/>
          <p:nvPr userDrawn="1"/>
        </p:nvSpPr>
        <p:spPr>
          <a:xfrm>
            <a:off x="9144000" y="6460175"/>
            <a:ext cx="2945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effectLst/>
                <a:latin typeface="Calibri Light" panose="020F0302020204030204" pitchFamily="34" charset="0"/>
              </a:rPr>
              <a:t>Route 20 South Landfill Study </a:t>
            </a:r>
          </a:p>
        </p:txBody>
      </p:sp>
    </p:spTree>
    <p:extLst>
      <p:ext uri="{BB962C8B-B14F-4D97-AF65-F5344CB8AC3E}">
        <p14:creationId xmlns:p14="http://schemas.microsoft.com/office/powerpoint/2010/main" val="408153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5DB5C0-5FDF-837F-E0B3-E3B8031E5C06}"/>
              </a:ext>
            </a:extLst>
          </p:cNvPr>
          <p:cNvSpPr txBox="1"/>
          <p:nvPr/>
        </p:nvSpPr>
        <p:spPr>
          <a:xfrm>
            <a:off x="838200" y="420090"/>
            <a:ext cx="81495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Agenda</a:t>
            </a:r>
          </a:p>
          <a:p>
            <a:endParaRPr lang="en-US" dirty="0"/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>
                <a:latin typeface="+mj-lt"/>
              </a:rPr>
              <a:t>Land Value vs Use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>
                <a:latin typeface="+mj-lt"/>
              </a:rPr>
              <a:t>The Site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>
                <a:latin typeface="+mj-lt"/>
              </a:rPr>
              <a:t>Landfill Understanding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>
                <a:latin typeface="+mj-lt"/>
              </a:rPr>
              <a:t>Community Needs Assessment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>
                <a:latin typeface="+mj-lt"/>
              </a:rPr>
              <a:t>Recommendations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>
                <a:latin typeface="+mj-lt"/>
              </a:rPr>
              <a:t>Site Layout Options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>
                <a:latin typeface="+mj-lt"/>
              </a:rPr>
              <a:t>Summary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>
                <a:latin typeface="+mj-lt"/>
              </a:rPr>
              <a:t>Related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83545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2CACC72-379D-3538-68FE-055E21B5067D}"/>
              </a:ext>
            </a:extLst>
          </p:cNvPr>
          <p:cNvGrpSpPr/>
          <p:nvPr/>
        </p:nvGrpSpPr>
        <p:grpSpPr>
          <a:xfrm>
            <a:off x="-150678" y="1143776"/>
            <a:ext cx="12200126" cy="3452885"/>
            <a:chOff x="-150678" y="1143776"/>
            <a:chExt cx="12200126" cy="34528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8A5644-D192-4FFC-BA46-62D760D54391}"/>
                </a:ext>
              </a:extLst>
            </p:cNvPr>
            <p:cNvGrpSpPr/>
            <p:nvPr/>
          </p:nvGrpSpPr>
          <p:grpSpPr>
            <a:xfrm>
              <a:off x="163771" y="1143776"/>
              <a:ext cx="11764371" cy="3452885"/>
              <a:chOff x="163771" y="1132760"/>
              <a:chExt cx="11764371" cy="345288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9BA4BD3-56EE-DBEB-CC3C-A94AD96868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937" t="37214" r="5783" b="31144"/>
              <a:stretch/>
            </p:blipFill>
            <p:spPr>
              <a:xfrm>
                <a:off x="163771" y="1132760"/>
                <a:ext cx="11764371" cy="3452885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EC23C32-2AF0-D5A8-1D0D-3AE4824A3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1994" y="2047164"/>
                <a:ext cx="0" cy="6823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9C05349-2CA4-B375-1DB7-FFDEEF685FFD}"/>
                  </a:ext>
                </a:extLst>
              </p:cNvPr>
              <p:cNvSpPr/>
              <p:nvPr/>
            </p:nvSpPr>
            <p:spPr>
              <a:xfrm>
                <a:off x="1405719" y="2129051"/>
                <a:ext cx="5023486" cy="1501253"/>
              </a:xfrm>
              <a:custGeom>
                <a:avLst/>
                <a:gdLst>
                  <a:gd name="connsiteX0" fmla="*/ 0 w 5023486"/>
                  <a:gd name="connsiteY0" fmla="*/ 1501253 h 1501253"/>
                  <a:gd name="connsiteX1" fmla="*/ 95535 w 5023486"/>
                  <a:gd name="connsiteY1" fmla="*/ 1446662 h 1501253"/>
                  <a:gd name="connsiteX2" fmla="*/ 163774 w 5023486"/>
                  <a:gd name="connsiteY2" fmla="*/ 1433015 h 1501253"/>
                  <a:gd name="connsiteX3" fmla="*/ 245660 w 5023486"/>
                  <a:gd name="connsiteY3" fmla="*/ 1405719 h 1501253"/>
                  <a:gd name="connsiteX4" fmla="*/ 300251 w 5023486"/>
                  <a:gd name="connsiteY4" fmla="*/ 1392071 h 1501253"/>
                  <a:gd name="connsiteX5" fmla="*/ 341194 w 5023486"/>
                  <a:gd name="connsiteY5" fmla="*/ 1378424 h 1501253"/>
                  <a:gd name="connsiteX6" fmla="*/ 545911 w 5023486"/>
                  <a:gd name="connsiteY6" fmla="*/ 1351128 h 1501253"/>
                  <a:gd name="connsiteX7" fmla="*/ 668741 w 5023486"/>
                  <a:gd name="connsiteY7" fmla="*/ 1323833 h 1501253"/>
                  <a:gd name="connsiteX8" fmla="*/ 709684 w 5023486"/>
                  <a:gd name="connsiteY8" fmla="*/ 1310185 h 1501253"/>
                  <a:gd name="connsiteX9" fmla="*/ 941696 w 5023486"/>
                  <a:gd name="connsiteY9" fmla="*/ 1282889 h 1501253"/>
                  <a:gd name="connsiteX10" fmla="*/ 1050878 w 5023486"/>
                  <a:gd name="connsiteY10" fmla="*/ 1269242 h 1501253"/>
                  <a:gd name="connsiteX11" fmla="*/ 1269242 w 5023486"/>
                  <a:gd name="connsiteY11" fmla="*/ 1228298 h 1501253"/>
                  <a:gd name="connsiteX12" fmla="*/ 1351129 w 5023486"/>
                  <a:gd name="connsiteY12" fmla="*/ 1214650 h 1501253"/>
                  <a:gd name="connsiteX13" fmla="*/ 1460311 w 5023486"/>
                  <a:gd name="connsiteY13" fmla="*/ 1187355 h 1501253"/>
                  <a:gd name="connsiteX14" fmla="*/ 1596788 w 5023486"/>
                  <a:gd name="connsiteY14" fmla="*/ 1160059 h 1501253"/>
                  <a:gd name="connsiteX15" fmla="*/ 1951630 w 5023486"/>
                  <a:gd name="connsiteY15" fmla="*/ 1146412 h 1501253"/>
                  <a:gd name="connsiteX16" fmla="*/ 2183642 w 5023486"/>
                  <a:gd name="connsiteY16" fmla="*/ 1119116 h 1501253"/>
                  <a:gd name="connsiteX17" fmla="*/ 2306472 w 5023486"/>
                  <a:gd name="connsiteY17" fmla="*/ 1078173 h 1501253"/>
                  <a:gd name="connsiteX18" fmla="*/ 2511188 w 5023486"/>
                  <a:gd name="connsiteY18" fmla="*/ 1009934 h 1501253"/>
                  <a:gd name="connsiteX19" fmla="*/ 2634018 w 5023486"/>
                  <a:gd name="connsiteY19" fmla="*/ 968991 h 1501253"/>
                  <a:gd name="connsiteX20" fmla="*/ 2674962 w 5023486"/>
                  <a:gd name="connsiteY20" fmla="*/ 955343 h 1501253"/>
                  <a:gd name="connsiteX21" fmla="*/ 2743200 w 5023486"/>
                  <a:gd name="connsiteY21" fmla="*/ 941695 h 1501253"/>
                  <a:gd name="connsiteX22" fmla="*/ 2825087 w 5023486"/>
                  <a:gd name="connsiteY22" fmla="*/ 914400 h 1501253"/>
                  <a:gd name="connsiteX23" fmla="*/ 3043451 w 5023486"/>
                  <a:gd name="connsiteY23" fmla="*/ 887104 h 1501253"/>
                  <a:gd name="connsiteX24" fmla="*/ 3111690 w 5023486"/>
                  <a:gd name="connsiteY24" fmla="*/ 873456 h 1501253"/>
                  <a:gd name="connsiteX25" fmla="*/ 3207224 w 5023486"/>
                  <a:gd name="connsiteY25" fmla="*/ 859809 h 1501253"/>
                  <a:gd name="connsiteX26" fmla="*/ 3275463 w 5023486"/>
                  <a:gd name="connsiteY26" fmla="*/ 846161 h 1501253"/>
                  <a:gd name="connsiteX27" fmla="*/ 3357350 w 5023486"/>
                  <a:gd name="connsiteY27" fmla="*/ 832513 h 1501253"/>
                  <a:gd name="connsiteX28" fmla="*/ 3439236 w 5023486"/>
                  <a:gd name="connsiteY28" fmla="*/ 791570 h 1501253"/>
                  <a:gd name="connsiteX29" fmla="*/ 3480180 w 5023486"/>
                  <a:gd name="connsiteY29" fmla="*/ 750627 h 1501253"/>
                  <a:gd name="connsiteX30" fmla="*/ 3562066 w 5023486"/>
                  <a:gd name="connsiteY30" fmla="*/ 682388 h 1501253"/>
                  <a:gd name="connsiteX31" fmla="*/ 3589362 w 5023486"/>
                  <a:gd name="connsiteY31" fmla="*/ 641445 h 1501253"/>
                  <a:gd name="connsiteX32" fmla="*/ 3630305 w 5023486"/>
                  <a:gd name="connsiteY32" fmla="*/ 627797 h 1501253"/>
                  <a:gd name="connsiteX33" fmla="*/ 3862317 w 5023486"/>
                  <a:gd name="connsiteY33" fmla="*/ 614149 h 1501253"/>
                  <a:gd name="connsiteX34" fmla="*/ 4026090 w 5023486"/>
                  <a:gd name="connsiteY34" fmla="*/ 586853 h 1501253"/>
                  <a:gd name="connsiteX35" fmla="*/ 4121624 w 5023486"/>
                  <a:gd name="connsiteY35" fmla="*/ 573206 h 1501253"/>
                  <a:gd name="connsiteX36" fmla="*/ 4258102 w 5023486"/>
                  <a:gd name="connsiteY36" fmla="*/ 545910 h 1501253"/>
                  <a:gd name="connsiteX37" fmla="*/ 4967785 w 5023486"/>
                  <a:gd name="connsiteY37" fmla="*/ 518615 h 1501253"/>
                  <a:gd name="connsiteX38" fmla="*/ 5022377 w 5023486"/>
                  <a:gd name="connsiteY38" fmla="*/ 464024 h 1501253"/>
                  <a:gd name="connsiteX39" fmla="*/ 4995081 w 5023486"/>
                  <a:gd name="connsiteY39" fmla="*/ 423080 h 1501253"/>
                  <a:gd name="connsiteX40" fmla="*/ 4967785 w 5023486"/>
                  <a:gd name="connsiteY40" fmla="*/ 0 h 150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023486" h="1501253">
                    <a:moveTo>
                      <a:pt x="0" y="1501253"/>
                    </a:moveTo>
                    <a:cubicBezTo>
                      <a:pt x="31845" y="1483056"/>
                      <a:pt x="61679" y="1460769"/>
                      <a:pt x="95535" y="1446662"/>
                    </a:cubicBezTo>
                    <a:cubicBezTo>
                      <a:pt x="116947" y="1437740"/>
                      <a:pt x="141395" y="1439118"/>
                      <a:pt x="163774" y="1433015"/>
                    </a:cubicBezTo>
                    <a:cubicBezTo>
                      <a:pt x="191532" y="1425445"/>
                      <a:pt x="217747" y="1412697"/>
                      <a:pt x="245660" y="1405719"/>
                    </a:cubicBezTo>
                    <a:cubicBezTo>
                      <a:pt x="263857" y="1401170"/>
                      <a:pt x="282216" y="1397224"/>
                      <a:pt x="300251" y="1392071"/>
                    </a:cubicBezTo>
                    <a:cubicBezTo>
                      <a:pt x="314083" y="1388119"/>
                      <a:pt x="327088" y="1381245"/>
                      <a:pt x="341194" y="1378424"/>
                    </a:cubicBezTo>
                    <a:cubicBezTo>
                      <a:pt x="387155" y="1369232"/>
                      <a:pt x="502730" y="1357771"/>
                      <a:pt x="545911" y="1351128"/>
                    </a:cubicBezTo>
                    <a:cubicBezTo>
                      <a:pt x="576389" y="1346439"/>
                      <a:pt x="637051" y="1332887"/>
                      <a:pt x="668741" y="1323833"/>
                    </a:cubicBezTo>
                    <a:cubicBezTo>
                      <a:pt x="682573" y="1319881"/>
                      <a:pt x="695577" y="1313006"/>
                      <a:pt x="709684" y="1310185"/>
                    </a:cubicBezTo>
                    <a:cubicBezTo>
                      <a:pt x="774784" y="1297165"/>
                      <a:pt x="880791" y="1289656"/>
                      <a:pt x="941696" y="1282889"/>
                    </a:cubicBezTo>
                    <a:cubicBezTo>
                      <a:pt x="978149" y="1278839"/>
                      <a:pt x="1014484" y="1273791"/>
                      <a:pt x="1050878" y="1269242"/>
                    </a:cubicBezTo>
                    <a:cubicBezTo>
                      <a:pt x="1159160" y="1242171"/>
                      <a:pt x="1086968" y="1258678"/>
                      <a:pt x="1269242" y="1228298"/>
                    </a:cubicBezTo>
                    <a:cubicBezTo>
                      <a:pt x="1296538" y="1223749"/>
                      <a:pt x="1324877" y="1223400"/>
                      <a:pt x="1351129" y="1214650"/>
                    </a:cubicBezTo>
                    <a:cubicBezTo>
                      <a:pt x="1424294" y="1190263"/>
                      <a:pt x="1361493" y="1209315"/>
                      <a:pt x="1460311" y="1187355"/>
                    </a:cubicBezTo>
                    <a:cubicBezTo>
                      <a:pt x="1511531" y="1175973"/>
                      <a:pt x="1540978" y="1163547"/>
                      <a:pt x="1596788" y="1160059"/>
                    </a:cubicBezTo>
                    <a:cubicBezTo>
                      <a:pt x="1714926" y="1152676"/>
                      <a:pt x="1833349" y="1150961"/>
                      <a:pt x="1951630" y="1146412"/>
                    </a:cubicBezTo>
                    <a:cubicBezTo>
                      <a:pt x="1985594" y="1143016"/>
                      <a:pt x="2137497" y="1129765"/>
                      <a:pt x="2183642" y="1119116"/>
                    </a:cubicBezTo>
                    <a:cubicBezTo>
                      <a:pt x="2183657" y="1119113"/>
                      <a:pt x="2285993" y="1085000"/>
                      <a:pt x="2306472" y="1078173"/>
                    </a:cubicBezTo>
                    <a:lnTo>
                      <a:pt x="2511188" y="1009934"/>
                    </a:lnTo>
                    <a:lnTo>
                      <a:pt x="2634018" y="968991"/>
                    </a:lnTo>
                    <a:cubicBezTo>
                      <a:pt x="2647666" y="964442"/>
                      <a:pt x="2660855" y="958164"/>
                      <a:pt x="2674962" y="955343"/>
                    </a:cubicBezTo>
                    <a:cubicBezTo>
                      <a:pt x="2697708" y="950794"/>
                      <a:pt x="2720821" y="947798"/>
                      <a:pt x="2743200" y="941695"/>
                    </a:cubicBezTo>
                    <a:cubicBezTo>
                      <a:pt x="2770958" y="934125"/>
                      <a:pt x="2796491" y="917577"/>
                      <a:pt x="2825087" y="914400"/>
                    </a:cubicBezTo>
                    <a:cubicBezTo>
                      <a:pt x="2905074" y="905512"/>
                      <a:pt x="2965555" y="900087"/>
                      <a:pt x="3043451" y="887104"/>
                    </a:cubicBezTo>
                    <a:cubicBezTo>
                      <a:pt x="3066332" y="883290"/>
                      <a:pt x="3088809" y="877269"/>
                      <a:pt x="3111690" y="873456"/>
                    </a:cubicBezTo>
                    <a:cubicBezTo>
                      <a:pt x="3143420" y="868168"/>
                      <a:pt x="3175494" y="865097"/>
                      <a:pt x="3207224" y="859809"/>
                    </a:cubicBezTo>
                    <a:cubicBezTo>
                      <a:pt x="3230105" y="855996"/>
                      <a:pt x="3252640" y="850311"/>
                      <a:pt x="3275463" y="846161"/>
                    </a:cubicBezTo>
                    <a:cubicBezTo>
                      <a:pt x="3302689" y="841211"/>
                      <a:pt x="3330054" y="837062"/>
                      <a:pt x="3357350" y="832513"/>
                    </a:cubicBezTo>
                    <a:cubicBezTo>
                      <a:pt x="3398384" y="818835"/>
                      <a:pt x="3403961" y="820965"/>
                      <a:pt x="3439236" y="791570"/>
                    </a:cubicBezTo>
                    <a:cubicBezTo>
                      <a:pt x="3454064" y="779214"/>
                      <a:pt x="3465353" y="762983"/>
                      <a:pt x="3480180" y="750627"/>
                    </a:cubicBezTo>
                    <a:cubicBezTo>
                      <a:pt x="3538735" y="701831"/>
                      <a:pt x="3507697" y="747630"/>
                      <a:pt x="3562066" y="682388"/>
                    </a:cubicBezTo>
                    <a:cubicBezTo>
                      <a:pt x="3572567" y="669787"/>
                      <a:pt x="3576554" y="651692"/>
                      <a:pt x="3589362" y="641445"/>
                    </a:cubicBezTo>
                    <a:cubicBezTo>
                      <a:pt x="3600596" y="632458"/>
                      <a:pt x="3615990" y="629228"/>
                      <a:pt x="3630305" y="627797"/>
                    </a:cubicBezTo>
                    <a:cubicBezTo>
                      <a:pt x="3707392" y="620088"/>
                      <a:pt x="3784980" y="618698"/>
                      <a:pt x="3862317" y="614149"/>
                    </a:cubicBezTo>
                    <a:cubicBezTo>
                      <a:pt x="3945533" y="586410"/>
                      <a:pt x="3879823" y="605136"/>
                      <a:pt x="4026090" y="586853"/>
                    </a:cubicBezTo>
                    <a:cubicBezTo>
                      <a:pt x="4058010" y="582863"/>
                      <a:pt x="4089779" y="577755"/>
                      <a:pt x="4121624" y="573206"/>
                    </a:cubicBezTo>
                    <a:cubicBezTo>
                      <a:pt x="4190747" y="550165"/>
                      <a:pt x="4153554" y="559850"/>
                      <a:pt x="4258102" y="545910"/>
                    </a:cubicBezTo>
                    <a:cubicBezTo>
                      <a:pt x="4542762" y="507955"/>
                      <a:pt x="4457234" y="530218"/>
                      <a:pt x="4967785" y="518615"/>
                    </a:cubicBezTo>
                    <a:cubicBezTo>
                      <a:pt x="4996517" y="509038"/>
                      <a:pt x="5030039" y="509995"/>
                      <a:pt x="5022377" y="464024"/>
                    </a:cubicBezTo>
                    <a:cubicBezTo>
                      <a:pt x="5019680" y="447844"/>
                      <a:pt x="5001743" y="438069"/>
                      <a:pt x="4995081" y="423080"/>
                    </a:cubicBezTo>
                    <a:cubicBezTo>
                      <a:pt x="4931819" y="280743"/>
                      <a:pt x="4967785" y="182426"/>
                      <a:pt x="4967785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D2011907-CFE9-8A11-A769-B186560733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0194" y="21310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1" name="Picture 2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FB5B4425-E44A-884A-54FE-24D396848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139828" y="22834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2" name="Picture 21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6E07D513-50B4-F6D8-2669-A72E6CFCA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9234" y="246939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3" name="Picture 22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1A7E2DA5-42E1-148F-9FD3-E525856F66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414923" y="2070315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4" name="Picture 23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BAF1D022-59CB-6352-3F8E-0851C0FF04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527286" y="2322163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5" name="Picture 24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AD3D9603-6FFC-02FF-FFFF-724E6A7A6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837252" y="2101312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6" name="Picture 25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62FBB4B5-2E2B-D553-46D1-D862EA0037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081349" y="223304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7" name="Picture 26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47B9045E-B561-B8E6-607D-2ADBB289B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294451" y="20548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8" name="Picture 27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7094DFE9-B5C4-4224-91E6-242F37FD3D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627665" y="214005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9" name="Picture 28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13FE0020-3F9F-B16F-6116-6A86F0AAEB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938923" y="1963119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0" name="Picture 29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EA32C770-E777-685B-4665-4737F195A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423245" y="197086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1" name="Picture 3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5AD082B1-F56A-2587-03E7-255398291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892068" y="1924373"/>
                <a:ext cx="357358" cy="178231"/>
              </a:xfrm>
              <a:prstGeom prst="rect">
                <a:avLst/>
              </a:prstGeom>
            </p:spPr>
          </p:pic>
        </p:grp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E528C07F-FE43-2408-502B-61C2AFCB5B49}"/>
                </a:ext>
              </a:extLst>
            </p:cNvPr>
            <p:cNvSpPr/>
            <p:nvPr/>
          </p:nvSpPr>
          <p:spPr>
            <a:xfrm>
              <a:off x="1418095" y="2084522"/>
              <a:ext cx="5323668" cy="1565329"/>
            </a:xfrm>
            <a:custGeom>
              <a:avLst/>
              <a:gdLst>
                <a:gd name="connsiteX0" fmla="*/ 0 w 5323668"/>
                <a:gd name="connsiteY0" fmla="*/ 1565329 h 1565329"/>
                <a:gd name="connsiteX1" fmla="*/ 5323668 w 5323668"/>
                <a:gd name="connsiteY1" fmla="*/ 643180 h 1565329"/>
                <a:gd name="connsiteX2" fmla="*/ 5300420 w 5323668"/>
                <a:gd name="connsiteY2" fmla="*/ 0 h 1565329"/>
                <a:gd name="connsiteX3" fmla="*/ 4967207 w 5323668"/>
                <a:gd name="connsiteY3" fmla="*/ 30997 h 1565329"/>
                <a:gd name="connsiteX4" fmla="*/ 4951708 w 5323668"/>
                <a:gd name="connsiteY4" fmla="*/ 247973 h 1565329"/>
                <a:gd name="connsiteX5" fmla="*/ 4982705 w 5323668"/>
                <a:gd name="connsiteY5" fmla="*/ 426203 h 1565329"/>
                <a:gd name="connsiteX6" fmla="*/ 5036949 w 5323668"/>
                <a:gd name="connsiteY6" fmla="*/ 550190 h 1565329"/>
                <a:gd name="connsiteX7" fmla="*/ 4897464 w 5323668"/>
                <a:gd name="connsiteY7" fmla="*/ 581186 h 1565329"/>
                <a:gd name="connsiteX8" fmla="*/ 4502258 w 5323668"/>
                <a:gd name="connsiteY8" fmla="*/ 581186 h 1565329"/>
                <a:gd name="connsiteX9" fmla="*/ 4347274 w 5323668"/>
                <a:gd name="connsiteY9" fmla="*/ 604434 h 1565329"/>
                <a:gd name="connsiteX10" fmla="*/ 3828081 w 5323668"/>
                <a:gd name="connsiteY10" fmla="*/ 674176 h 1565329"/>
                <a:gd name="connsiteX11" fmla="*/ 3580108 w 5323668"/>
                <a:gd name="connsiteY11" fmla="*/ 689675 h 1565329"/>
                <a:gd name="connsiteX12" fmla="*/ 3409627 w 5323668"/>
                <a:gd name="connsiteY12" fmla="*/ 883403 h 1565329"/>
                <a:gd name="connsiteX13" fmla="*/ 2843939 w 5323668"/>
                <a:gd name="connsiteY13" fmla="*/ 968644 h 1565329"/>
                <a:gd name="connsiteX14" fmla="*/ 2107769 w 5323668"/>
                <a:gd name="connsiteY14" fmla="*/ 1185620 h 1565329"/>
                <a:gd name="connsiteX15" fmla="*/ 1580827 w 5323668"/>
                <a:gd name="connsiteY15" fmla="*/ 1216617 h 1565329"/>
                <a:gd name="connsiteX16" fmla="*/ 1038386 w 5323668"/>
                <a:gd name="connsiteY16" fmla="*/ 1332854 h 1565329"/>
                <a:gd name="connsiteX17" fmla="*/ 774915 w 5323668"/>
                <a:gd name="connsiteY17" fmla="*/ 1340603 h 1565329"/>
                <a:gd name="connsiteX18" fmla="*/ 255722 w 5323668"/>
                <a:gd name="connsiteY18" fmla="*/ 1456841 h 1565329"/>
                <a:gd name="connsiteX19" fmla="*/ 0 w 5323668"/>
                <a:gd name="connsiteY19" fmla="*/ 1565329 h 156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23668" h="1565329">
                  <a:moveTo>
                    <a:pt x="0" y="1565329"/>
                  </a:moveTo>
                  <a:lnTo>
                    <a:pt x="5323668" y="643180"/>
                  </a:lnTo>
                  <a:lnTo>
                    <a:pt x="5300420" y="0"/>
                  </a:lnTo>
                  <a:lnTo>
                    <a:pt x="4967207" y="30997"/>
                  </a:lnTo>
                  <a:lnTo>
                    <a:pt x="4951708" y="247973"/>
                  </a:lnTo>
                  <a:lnTo>
                    <a:pt x="4982705" y="426203"/>
                  </a:lnTo>
                  <a:lnTo>
                    <a:pt x="5036949" y="550190"/>
                  </a:lnTo>
                  <a:lnTo>
                    <a:pt x="4897464" y="581186"/>
                  </a:lnTo>
                  <a:lnTo>
                    <a:pt x="4502258" y="581186"/>
                  </a:lnTo>
                  <a:lnTo>
                    <a:pt x="4347274" y="604434"/>
                  </a:lnTo>
                  <a:lnTo>
                    <a:pt x="3828081" y="674176"/>
                  </a:lnTo>
                  <a:lnTo>
                    <a:pt x="3580108" y="689675"/>
                  </a:lnTo>
                  <a:lnTo>
                    <a:pt x="3409627" y="883403"/>
                  </a:lnTo>
                  <a:lnTo>
                    <a:pt x="2843939" y="968644"/>
                  </a:lnTo>
                  <a:lnTo>
                    <a:pt x="2107769" y="1185620"/>
                  </a:lnTo>
                  <a:lnTo>
                    <a:pt x="1580827" y="1216617"/>
                  </a:lnTo>
                  <a:lnTo>
                    <a:pt x="1038386" y="1332854"/>
                  </a:lnTo>
                  <a:lnTo>
                    <a:pt x="774915" y="1340603"/>
                  </a:lnTo>
                  <a:lnTo>
                    <a:pt x="255722" y="1456841"/>
                  </a:lnTo>
                  <a:lnTo>
                    <a:pt x="0" y="1565329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CF8EBFA-DF07-C1EF-BDEF-8247053294B6}"/>
                </a:ext>
              </a:extLst>
            </p:cNvPr>
            <p:cNvSpPr/>
            <p:nvPr/>
          </p:nvSpPr>
          <p:spPr>
            <a:xfrm>
              <a:off x="2974554" y="2126255"/>
              <a:ext cx="3415229" cy="1134738"/>
            </a:xfrm>
            <a:custGeom>
              <a:avLst/>
              <a:gdLst>
                <a:gd name="connsiteX0" fmla="*/ 837282 w 3415229"/>
                <a:gd name="connsiteY0" fmla="*/ 429658 h 1134738"/>
                <a:gd name="connsiteX1" fmla="*/ 727113 w 3415229"/>
                <a:gd name="connsiteY1" fmla="*/ 451692 h 1134738"/>
                <a:gd name="connsiteX2" fmla="*/ 0 w 3415229"/>
                <a:gd name="connsiteY2" fmla="*/ 870333 h 1134738"/>
                <a:gd name="connsiteX3" fmla="*/ 198304 w 3415229"/>
                <a:gd name="connsiteY3" fmla="*/ 1134738 h 1134738"/>
                <a:gd name="connsiteX4" fmla="*/ 440675 w 3415229"/>
                <a:gd name="connsiteY4" fmla="*/ 1134738 h 1134738"/>
                <a:gd name="connsiteX5" fmla="*/ 782198 w 3415229"/>
                <a:gd name="connsiteY5" fmla="*/ 1057620 h 1134738"/>
                <a:gd name="connsiteX6" fmla="*/ 1024569 w 3415229"/>
                <a:gd name="connsiteY6" fmla="*/ 969485 h 1134738"/>
                <a:gd name="connsiteX7" fmla="*/ 1277957 w 3415229"/>
                <a:gd name="connsiteY7" fmla="*/ 881350 h 1134738"/>
                <a:gd name="connsiteX8" fmla="*/ 1652530 w 3415229"/>
                <a:gd name="connsiteY8" fmla="*/ 848299 h 1134738"/>
                <a:gd name="connsiteX9" fmla="*/ 1784733 w 3415229"/>
                <a:gd name="connsiteY9" fmla="*/ 826265 h 1134738"/>
                <a:gd name="connsiteX10" fmla="*/ 2038121 w 3415229"/>
                <a:gd name="connsiteY10" fmla="*/ 627962 h 1134738"/>
                <a:gd name="connsiteX11" fmla="*/ 2489812 w 3415229"/>
                <a:gd name="connsiteY11" fmla="*/ 572878 h 1134738"/>
                <a:gd name="connsiteX12" fmla="*/ 2930487 w 3415229"/>
                <a:gd name="connsiteY12" fmla="*/ 506776 h 1134738"/>
                <a:gd name="connsiteX13" fmla="*/ 3249976 w 3415229"/>
                <a:gd name="connsiteY13" fmla="*/ 506776 h 1134738"/>
                <a:gd name="connsiteX14" fmla="*/ 3415229 w 3415229"/>
                <a:gd name="connsiteY14" fmla="*/ 506776 h 1134738"/>
                <a:gd name="connsiteX15" fmla="*/ 3371162 w 3415229"/>
                <a:gd name="connsiteY15" fmla="*/ 253388 h 1134738"/>
                <a:gd name="connsiteX16" fmla="*/ 3371162 w 3415229"/>
                <a:gd name="connsiteY16" fmla="*/ 99152 h 1134738"/>
                <a:gd name="connsiteX17" fmla="*/ 3382179 w 3415229"/>
                <a:gd name="connsiteY17" fmla="*/ 0 h 1134738"/>
                <a:gd name="connsiteX18" fmla="*/ 1399142 w 3415229"/>
                <a:gd name="connsiteY18" fmla="*/ 121186 h 1134738"/>
                <a:gd name="connsiteX19" fmla="*/ 1399142 w 3415229"/>
                <a:gd name="connsiteY19" fmla="*/ 121186 h 1134738"/>
                <a:gd name="connsiteX20" fmla="*/ 1277957 w 3415229"/>
                <a:gd name="connsiteY20" fmla="*/ 165253 h 1134738"/>
                <a:gd name="connsiteX21" fmla="*/ 837282 w 3415229"/>
                <a:gd name="connsiteY21" fmla="*/ 429658 h 113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15229" h="1134738">
                  <a:moveTo>
                    <a:pt x="837282" y="429658"/>
                  </a:moveTo>
                  <a:lnTo>
                    <a:pt x="727113" y="451692"/>
                  </a:lnTo>
                  <a:lnTo>
                    <a:pt x="0" y="870333"/>
                  </a:lnTo>
                  <a:lnTo>
                    <a:pt x="198304" y="1134738"/>
                  </a:lnTo>
                  <a:lnTo>
                    <a:pt x="440675" y="1134738"/>
                  </a:lnTo>
                  <a:lnTo>
                    <a:pt x="782198" y="1057620"/>
                  </a:lnTo>
                  <a:lnTo>
                    <a:pt x="1024569" y="969485"/>
                  </a:lnTo>
                  <a:lnTo>
                    <a:pt x="1277957" y="881350"/>
                  </a:lnTo>
                  <a:lnTo>
                    <a:pt x="1652530" y="848299"/>
                  </a:lnTo>
                  <a:lnTo>
                    <a:pt x="1784733" y="826265"/>
                  </a:lnTo>
                  <a:lnTo>
                    <a:pt x="2038121" y="627962"/>
                  </a:lnTo>
                  <a:lnTo>
                    <a:pt x="2489812" y="572878"/>
                  </a:lnTo>
                  <a:lnTo>
                    <a:pt x="2930487" y="506776"/>
                  </a:lnTo>
                  <a:lnTo>
                    <a:pt x="3249976" y="506776"/>
                  </a:lnTo>
                  <a:lnTo>
                    <a:pt x="3415229" y="506776"/>
                  </a:lnTo>
                  <a:lnTo>
                    <a:pt x="3371162" y="253388"/>
                  </a:lnTo>
                  <a:lnTo>
                    <a:pt x="3371162" y="99152"/>
                  </a:lnTo>
                  <a:lnTo>
                    <a:pt x="3382179" y="0"/>
                  </a:lnTo>
                  <a:lnTo>
                    <a:pt x="1399142" y="121186"/>
                  </a:lnTo>
                  <a:lnTo>
                    <a:pt x="1399142" y="121186"/>
                  </a:lnTo>
                  <a:lnTo>
                    <a:pt x="1277957" y="165253"/>
                  </a:lnTo>
                  <a:lnTo>
                    <a:pt x="837282" y="429658"/>
                  </a:lnTo>
                  <a:close/>
                </a:path>
              </a:pathLst>
            </a:custGeom>
            <a:solidFill>
              <a:schemeClr val="bg2">
                <a:lumMod val="7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2DBA9-10E1-3F40-38C5-AF8EC1A25787}"/>
                </a:ext>
              </a:extLst>
            </p:cNvPr>
            <p:cNvSpPr txBox="1"/>
            <p:nvPr/>
          </p:nvSpPr>
          <p:spPr>
            <a:xfrm>
              <a:off x="4393894" y="2245604"/>
              <a:ext cx="308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$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A8DC4F-13F4-4481-6A41-7ADBE2DBE839}"/>
                </a:ext>
              </a:extLst>
            </p:cNvPr>
            <p:cNvSpPr txBox="1"/>
            <p:nvPr/>
          </p:nvSpPr>
          <p:spPr>
            <a:xfrm>
              <a:off x="2280491" y="2335575"/>
              <a:ext cx="649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&lt;$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C669C27-8A19-6088-6C56-7325620A5569}"/>
                </a:ext>
              </a:extLst>
            </p:cNvPr>
            <p:cNvSpPr/>
            <p:nvPr/>
          </p:nvSpPr>
          <p:spPr>
            <a:xfrm rot="21433097">
              <a:off x="1657350" y="1474469"/>
              <a:ext cx="10104120" cy="480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A22CFEC-B816-2D0B-6E3A-F8CBCDCDA1A5}"/>
                </a:ext>
              </a:extLst>
            </p:cNvPr>
            <p:cNvSpPr/>
            <p:nvPr/>
          </p:nvSpPr>
          <p:spPr>
            <a:xfrm rot="21009385">
              <a:off x="300281" y="2906504"/>
              <a:ext cx="11749167" cy="924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C4FFA19-A04F-A61F-BDF7-F356B0C999A6}"/>
                </a:ext>
              </a:extLst>
            </p:cNvPr>
            <p:cNvSpPr/>
            <p:nvPr/>
          </p:nvSpPr>
          <p:spPr>
            <a:xfrm rot="19258187">
              <a:off x="-150678" y="2536942"/>
              <a:ext cx="2826444" cy="54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57FF4C0-AF45-A5CC-E138-DEC28267287D}"/>
                </a:ext>
              </a:extLst>
            </p:cNvPr>
            <p:cNvSpPr/>
            <p:nvPr/>
          </p:nvSpPr>
          <p:spPr>
            <a:xfrm rot="220679">
              <a:off x="10908634" y="1270174"/>
              <a:ext cx="1053550" cy="54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17F29FE-67EC-272B-B01E-FD64E2445827}"/>
              </a:ext>
            </a:extLst>
          </p:cNvPr>
          <p:cNvSpPr txBox="1"/>
          <p:nvPr/>
        </p:nvSpPr>
        <p:spPr>
          <a:xfrm>
            <a:off x="753637" y="372589"/>
            <a:ext cx="1124044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Redevelopment Costs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50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C56645-0E3F-9C82-4622-6A733727B48F}"/>
              </a:ext>
            </a:extLst>
          </p:cNvPr>
          <p:cNvGrpSpPr/>
          <p:nvPr/>
        </p:nvGrpSpPr>
        <p:grpSpPr>
          <a:xfrm>
            <a:off x="-150678" y="1143776"/>
            <a:ext cx="12200126" cy="3452885"/>
            <a:chOff x="-150678" y="1143776"/>
            <a:chExt cx="12200126" cy="34528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8A5644-D192-4FFC-BA46-62D760D54391}"/>
                </a:ext>
              </a:extLst>
            </p:cNvPr>
            <p:cNvGrpSpPr/>
            <p:nvPr/>
          </p:nvGrpSpPr>
          <p:grpSpPr>
            <a:xfrm>
              <a:off x="163771" y="1143776"/>
              <a:ext cx="11764371" cy="3452885"/>
              <a:chOff x="163771" y="1132760"/>
              <a:chExt cx="11764371" cy="345288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9BA4BD3-56EE-DBEB-CC3C-A94AD96868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937" t="37214" r="5783" b="31144"/>
              <a:stretch/>
            </p:blipFill>
            <p:spPr>
              <a:xfrm>
                <a:off x="163771" y="1132760"/>
                <a:ext cx="11764371" cy="3452885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EC23C32-2AF0-D5A8-1D0D-3AE4824A3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1994" y="2047164"/>
                <a:ext cx="0" cy="6823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9C05349-2CA4-B375-1DB7-FFDEEF685FFD}"/>
                  </a:ext>
                </a:extLst>
              </p:cNvPr>
              <p:cNvSpPr/>
              <p:nvPr/>
            </p:nvSpPr>
            <p:spPr>
              <a:xfrm>
                <a:off x="1405719" y="2129051"/>
                <a:ext cx="5023486" cy="1501253"/>
              </a:xfrm>
              <a:custGeom>
                <a:avLst/>
                <a:gdLst>
                  <a:gd name="connsiteX0" fmla="*/ 0 w 5023486"/>
                  <a:gd name="connsiteY0" fmla="*/ 1501253 h 1501253"/>
                  <a:gd name="connsiteX1" fmla="*/ 95535 w 5023486"/>
                  <a:gd name="connsiteY1" fmla="*/ 1446662 h 1501253"/>
                  <a:gd name="connsiteX2" fmla="*/ 163774 w 5023486"/>
                  <a:gd name="connsiteY2" fmla="*/ 1433015 h 1501253"/>
                  <a:gd name="connsiteX3" fmla="*/ 245660 w 5023486"/>
                  <a:gd name="connsiteY3" fmla="*/ 1405719 h 1501253"/>
                  <a:gd name="connsiteX4" fmla="*/ 300251 w 5023486"/>
                  <a:gd name="connsiteY4" fmla="*/ 1392071 h 1501253"/>
                  <a:gd name="connsiteX5" fmla="*/ 341194 w 5023486"/>
                  <a:gd name="connsiteY5" fmla="*/ 1378424 h 1501253"/>
                  <a:gd name="connsiteX6" fmla="*/ 545911 w 5023486"/>
                  <a:gd name="connsiteY6" fmla="*/ 1351128 h 1501253"/>
                  <a:gd name="connsiteX7" fmla="*/ 668741 w 5023486"/>
                  <a:gd name="connsiteY7" fmla="*/ 1323833 h 1501253"/>
                  <a:gd name="connsiteX8" fmla="*/ 709684 w 5023486"/>
                  <a:gd name="connsiteY8" fmla="*/ 1310185 h 1501253"/>
                  <a:gd name="connsiteX9" fmla="*/ 941696 w 5023486"/>
                  <a:gd name="connsiteY9" fmla="*/ 1282889 h 1501253"/>
                  <a:gd name="connsiteX10" fmla="*/ 1050878 w 5023486"/>
                  <a:gd name="connsiteY10" fmla="*/ 1269242 h 1501253"/>
                  <a:gd name="connsiteX11" fmla="*/ 1269242 w 5023486"/>
                  <a:gd name="connsiteY11" fmla="*/ 1228298 h 1501253"/>
                  <a:gd name="connsiteX12" fmla="*/ 1351129 w 5023486"/>
                  <a:gd name="connsiteY12" fmla="*/ 1214650 h 1501253"/>
                  <a:gd name="connsiteX13" fmla="*/ 1460311 w 5023486"/>
                  <a:gd name="connsiteY13" fmla="*/ 1187355 h 1501253"/>
                  <a:gd name="connsiteX14" fmla="*/ 1596788 w 5023486"/>
                  <a:gd name="connsiteY14" fmla="*/ 1160059 h 1501253"/>
                  <a:gd name="connsiteX15" fmla="*/ 1951630 w 5023486"/>
                  <a:gd name="connsiteY15" fmla="*/ 1146412 h 1501253"/>
                  <a:gd name="connsiteX16" fmla="*/ 2183642 w 5023486"/>
                  <a:gd name="connsiteY16" fmla="*/ 1119116 h 1501253"/>
                  <a:gd name="connsiteX17" fmla="*/ 2306472 w 5023486"/>
                  <a:gd name="connsiteY17" fmla="*/ 1078173 h 1501253"/>
                  <a:gd name="connsiteX18" fmla="*/ 2511188 w 5023486"/>
                  <a:gd name="connsiteY18" fmla="*/ 1009934 h 1501253"/>
                  <a:gd name="connsiteX19" fmla="*/ 2634018 w 5023486"/>
                  <a:gd name="connsiteY19" fmla="*/ 968991 h 1501253"/>
                  <a:gd name="connsiteX20" fmla="*/ 2674962 w 5023486"/>
                  <a:gd name="connsiteY20" fmla="*/ 955343 h 1501253"/>
                  <a:gd name="connsiteX21" fmla="*/ 2743200 w 5023486"/>
                  <a:gd name="connsiteY21" fmla="*/ 941695 h 1501253"/>
                  <a:gd name="connsiteX22" fmla="*/ 2825087 w 5023486"/>
                  <a:gd name="connsiteY22" fmla="*/ 914400 h 1501253"/>
                  <a:gd name="connsiteX23" fmla="*/ 3043451 w 5023486"/>
                  <a:gd name="connsiteY23" fmla="*/ 887104 h 1501253"/>
                  <a:gd name="connsiteX24" fmla="*/ 3111690 w 5023486"/>
                  <a:gd name="connsiteY24" fmla="*/ 873456 h 1501253"/>
                  <a:gd name="connsiteX25" fmla="*/ 3207224 w 5023486"/>
                  <a:gd name="connsiteY25" fmla="*/ 859809 h 1501253"/>
                  <a:gd name="connsiteX26" fmla="*/ 3275463 w 5023486"/>
                  <a:gd name="connsiteY26" fmla="*/ 846161 h 1501253"/>
                  <a:gd name="connsiteX27" fmla="*/ 3357350 w 5023486"/>
                  <a:gd name="connsiteY27" fmla="*/ 832513 h 1501253"/>
                  <a:gd name="connsiteX28" fmla="*/ 3439236 w 5023486"/>
                  <a:gd name="connsiteY28" fmla="*/ 791570 h 1501253"/>
                  <a:gd name="connsiteX29" fmla="*/ 3480180 w 5023486"/>
                  <a:gd name="connsiteY29" fmla="*/ 750627 h 1501253"/>
                  <a:gd name="connsiteX30" fmla="*/ 3562066 w 5023486"/>
                  <a:gd name="connsiteY30" fmla="*/ 682388 h 1501253"/>
                  <a:gd name="connsiteX31" fmla="*/ 3589362 w 5023486"/>
                  <a:gd name="connsiteY31" fmla="*/ 641445 h 1501253"/>
                  <a:gd name="connsiteX32" fmla="*/ 3630305 w 5023486"/>
                  <a:gd name="connsiteY32" fmla="*/ 627797 h 1501253"/>
                  <a:gd name="connsiteX33" fmla="*/ 3862317 w 5023486"/>
                  <a:gd name="connsiteY33" fmla="*/ 614149 h 1501253"/>
                  <a:gd name="connsiteX34" fmla="*/ 4026090 w 5023486"/>
                  <a:gd name="connsiteY34" fmla="*/ 586853 h 1501253"/>
                  <a:gd name="connsiteX35" fmla="*/ 4121624 w 5023486"/>
                  <a:gd name="connsiteY35" fmla="*/ 573206 h 1501253"/>
                  <a:gd name="connsiteX36" fmla="*/ 4258102 w 5023486"/>
                  <a:gd name="connsiteY36" fmla="*/ 545910 h 1501253"/>
                  <a:gd name="connsiteX37" fmla="*/ 4967785 w 5023486"/>
                  <a:gd name="connsiteY37" fmla="*/ 518615 h 1501253"/>
                  <a:gd name="connsiteX38" fmla="*/ 5022377 w 5023486"/>
                  <a:gd name="connsiteY38" fmla="*/ 464024 h 1501253"/>
                  <a:gd name="connsiteX39" fmla="*/ 4995081 w 5023486"/>
                  <a:gd name="connsiteY39" fmla="*/ 423080 h 1501253"/>
                  <a:gd name="connsiteX40" fmla="*/ 4967785 w 5023486"/>
                  <a:gd name="connsiteY40" fmla="*/ 0 h 150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023486" h="1501253">
                    <a:moveTo>
                      <a:pt x="0" y="1501253"/>
                    </a:moveTo>
                    <a:cubicBezTo>
                      <a:pt x="31845" y="1483056"/>
                      <a:pt x="61679" y="1460769"/>
                      <a:pt x="95535" y="1446662"/>
                    </a:cubicBezTo>
                    <a:cubicBezTo>
                      <a:pt x="116947" y="1437740"/>
                      <a:pt x="141395" y="1439118"/>
                      <a:pt x="163774" y="1433015"/>
                    </a:cubicBezTo>
                    <a:cubicBezTo>
                      <a:pt x="191532" y="1425445"/>
                      <a:pt x="217747" y="1412697"/>
                      <a:pt x="245660" y="1405719"/>
                    </a:cubicBezTo>
                    <a:cubicBezTo>
                      <a:pt x="263857" y="1401170"/>
                      <a:pt x="282216" y="1397224"/>
                      <a:pt x="300251" y="1392071"/>
                    </a:cubicBezTo>
                    <a:cubicBezTo>
                      <a:pt x="314083" y="1388119"/>
                      <a:pt x="327088" y="1381245"/>
                      <a:pt x="341194" y="1378424"/>
                    </a:cubicBezTo>
                    <a:cubicBezTo>
                      <a:pt x="387155" y="1369232"/>
                      <a:pt x="502730" y="1357771"/>
                      <a:pt x="545911" y="1351128"/>
                    </a:cubicBezTo>
                    <a:cubicBezTo>
                      <a:pt x="576389" y="1346439"/>
                      <a:pt x="637051" y="1332887"/>
                      <a:pt x="668741" y="1323833"/>
                    </a:cubicBezTo>
                    <a:cubicBezTo>
                      <a:pt x="682573" y="1319881"/>
                      <a:pt x="695577" y="1313006"/>
                      <a:pt x="709684" y="1310185"/>
                    </a:cubicBezTo>
                    <a:cubicBezTo>
                      <a:pt x="774784" y="1297165"/>
                      <a:pt x="880791" y="1289656"/>
                      <a:pt x="941696" y="1282889"/>
                    </a:cubicBezTo>
                    <a:cubicBezTo>
                      <a:pt x="978149" y="1278839"/>
                      <a:pt x="1014484" y="1273791"/>
                      <a:pt x="1050878" y="1269242"/>
                    </a:cubicBezTo>
                    <a:cubicBezTo>
                      <a:pt x="1159160" y="1242171"/>
                      <a:pt x="1086968" y="1258678"/>
                      <a:pt x="1269242" y="1228298"/>
                    </a:cubicBezTo>
                    <a:cubicBezTo>
                      <a:pt x="1296538" y="1223749"/>
                      <a:pt x="1324877" y="1223400"/>
                      <a:pt x="1351129" y="1214650"/>
                    </a:cubicBezTo>
                    <a:cubicBezTo>
                      <a:pt x="1424294" y="1190263"/>
                      <a:pt x="1361493" y="1209315"/>
                      <a:pt x="1460311" y="1187355"/>
                    </a:cubicBezTo>
                    <a:cubicBezTo>
                      <a:pt x="1511531" y="1175973"/>
                      <a:pt x="1540978" y="1163547"/>
                      <a:pt x="1596788" y="1160059"/>
                    </a:cubicBezTo>
                    <a:cubicBezTo>
                      <a:pt x="1714926" y="1152676"/>
                      <a:pt x="1833349" y="1150961"/>
                      <a:pt x="1951630" y="1146412"/>
                    </a:cubicBezTo>
                    <a:cubicBezTo>
                      <a:pt x="1985594" y="1143016"/>
                      <a:pt x="2137497" y="1129765"/>
                      <a:pt x="2183642" y="1119116"/>
                    </a:cubicBezTo>
                    <a:cubicBezTo>
                      <a:pt x="2183657" y="1119113"/>
                      <a:pt x="2285993" y="1085000"/>
                      <a:pt x="2306472" y="1078173"/>
                    </a:cubicBezTo>
                    <a:lnTo>
                      <a:pt x="2511188" y="1009934"/>
                    </a:lnTo>
                    <a:lnTo>
                      <a:pt x="2634018" y="968991"/>
                    </a:lnTo>
                    <a:cubicBezTo>
                      <a:pt x="2647666" y="964442"/>
                      <a:pt x="2660855" y="958164"/>
                      <a:pt x="2674962" y="955343"/>
                    </a:cubicBezTo>
                    <a:cubicBezTo>
                      <a:pt x="2697708" y="950794"/>
                      <a:pt x="2720821" y="947798"/>
                      <a:pt x="2743200" y="941695"/>
                    </a:cubicBezTo>
                    <a:cubicBezTo>
                      <a:pt x="2770958" y="934125"/>
                      <a:pt x="2796491" y="917577"/>
                      <a:pt x="2825087" y="914400"/>
                    </a:cubicBezTo>
                    <a:cubicBezTo>
                      <a:pt x="2905074" y="905512"/>
                      <a:pt x="2965555" y="900087"/>
                      <a:pt x="3043451" y="887104"/>
                    </a:cubicBezTo>
                    <a:cubicBezTo>
                      <a:pt x="3066332" y="883290"/>
                      <a:pt x="3088809" y="877269"/>
                      <a:pt x="3111690" y="873456"/>
                    </a:cubicBezTo>
                    <a:cubicBezTo>
                      <a:pt x="3143420" y="868168"/>
                      <a:pt x="3175494" y="865097"/>
                      <a:pt x="3207224" y="859809"/>
                    </a:cubicBezTo>
                    <a:cubicBezTo>
                      <a:pt x="3230105" y="855996"/>
                      <a:pt x="3252640" y="850311"/>
                      <a:pt x="3275463" y="846161"/>
                    </a:cubicBezTo>
                    <a:cubicBezTo>
                      <a:pt x="3302689" y="841211"/>
                      <a:pt x="3330054" y="837062"/>
                      <a:pt x="3357350" y="832513"/>
                    </a:cubicBezTo>
                    <a:cubicBezTo>
                      <a:pt x="3398384" y="818835"/>
                      <a:pt x="3403961" y="820965"/>
                      <a:pt x="3439236" y="791570"/>
                    </a:cubicBezTo>
                    <a:cubicBezTo>
                      <a:pt x="3454064" y="779214"/>
                      <a:pt x="3465353" y="762983"/>
                      <a:pt x="3480180" y="750627"/>
                    </a:cubicBezTo>
                    <a:cubicBezTo>
                      <a:pt x="3538735" y="701831"/>
                      <a:pt x="3507697" y="747630"/>
                      <a:pt x="3562066" y="682388"/>
                    </a:cubicBezTo>
                    <a:cubicBezTo>
                      <a:pt x="3572567" y="669787"/>
                      <a:pt x="3576554" y="651692"/>
                      <a:pt x="3589362" y="641445"/>
                    </a:cubicBezTo>
                    <a:cubicBezTo>
                      <a:pt x="3600596" y="632458"/>
                      <a:pt x="3615990" y="629228"/>
                      <a:pt x="3630305" y="627797"/>
                    </a:cubicBezTo>
                    <a:cubicBezTo>
                      <a:pt x="3707392" y="620088"/>
                      <a:pt x="3784980" y="618698"/>
                      <a:pt x="3862317" y="614149"/>
                    </a:cubicBezTo>
                    <a:cubicBezTo>
                      <a:pt x="3945533" y="586410"/>
                      <a:pt x="3879823" y="605136"/>
                      <a:pt x="4026090" y="586853"/>
                    </a:cubicBezTo>
                    <a:cubicBezTo>
                      <a:pt x="4058010" y="582863"/>
                      <a:pt x="4089779" y="577755"/>
                      <a:pt x="4121624" y="573206"/>
                    </a:cubicBezTo>
                    <a:cubicBezTo>
                      <a:pt x="4190747" y="550165"/>
                      <a:pt x="4153554" y="559850"/>
                      <a:pt x="4258102" y="545910"/>
                    </a:cubicBezTo>
                    <a:cubicBezTo>
                      <a:pt x="4542762" y="507955"/>
                      <a:pt x="4457234" y="530218"/>
                      <a:pt x="4967785" y="518615"/>
                    </a:cubicBezTo>
                    <a:cubicBezTo>
                      <a:pt x="4996517" y="509038"/>
                      <a:pt x="5030039" y="509995"/>
                      <a:pt x="5022377" y="464024"/>
                    </a:cubicBezTo>
                    <a:cubicBezTo>
                      <a:pt x="5019680" y="447844"/>
                      <a:pt x="5001743" y="438069"/>
                      <a:pt x="4995081" y="423080"/>
                    </a:cubicBezTo>
                    <a:cubicBezTo>
                      <a:pt x="4931819" y="280743"/>
                      <a:pt x="4967785" y="182426"/>
                      <a:pt x="4967785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D2011907-CFE9-8A11-A769-B186560733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0194" y="21310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1" name="Picture 2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FB5B4425-E44A-884A-54FE-24D396848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139828" y="22834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2" name="Picture 21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6E07D513-50B4-F6D8-2669-A72E6CFCA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9234" y="246939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3" name="Picture 22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1A7E2DA5-42E1-148F-9FD3-E525856F66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414923" y="2070315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4" name="Picture 23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BAF1D022-59CB-6352-3F8E-0851C0FF04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527286" y="2322163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5" name="Picture 24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AD3D9603-6FFC-02FF-FFFF-724E6A7A6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837252" y="2101312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6" name="Picture 25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62FBB4B5-2E2B-D553-46D1-D862EA0037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081349" y="223304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7" name="Picture 26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47B9045E-B561-B8E6-607D-2ADBB289B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294451" y="20548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8" name="Picture 27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7094DFE9-B5C4-4224-91E6-242F37FD3D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627665" y="214005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9" name="Picture 28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13FE0020-3F9F-B16F-6116-6A86F0AAEB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938923" y="1963119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0" name="Picture 29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EA32C770-E777-685B-4665-4737F195A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423245" y="197086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1" name="Picture 3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5AD082B1-F56A-2587-03E7-255398291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892068" y="1924373"/>
                <a:ext cx="357358" cy="178231"/>
              </a:xfrm>
              <a:prstGeom prst="rect">
                <a:avLst/>
              </a:prstGeom>
            </p:spPr>
          </p:pic>
        </p:grp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E528C07F-FE43-2408-502B-61C2AFCB5B49}"/>
                </a:ext>
              </a:extLst>
            </p:cNvPr>
            <p:cNvSpPr/>
            <p:nvPr/>
          </p:nvSpPr>
          <p:spPr>
            <a:xfrm>
              <a:off x="1418095" y="2084522"/>
              <a:ext cx="5323668" cy="1565329"/>
            </a:xfrm>
            <a:custGeom>
              <a:avLst/>
              <a:gdLst>
                <a:gd name="connsiteX0" fmla="*/ 0 w 5323668"/>
                <a:gd name="connsiteY0" fmla="*/ 1565329 h 1565329"/>
                <a:gd name="connsiteX1" fmla="*/ 5323668 w 5323668"/>
                <a:gd name="connsiteY1" fmla="*/ 643180 h 1565329"/>
                <a:gd name="connsiteX2" fmla="*/ 5300420 w 5323668"/>
                <a:gd name="connsiteY2" fmla="*/ 0 h 1565329"/>
                <a:gd name="connsiteX3" fmla="*/ 4967207 w 5323668"/>
                <a:gd name="connsiteY3" fmla="*/ 30997 h 1565329"/>
                <a:gd name="connsiteX4" fmla="*/ 4951708 w 5323668"/>
                <a:gd name="connsiteY4" fmla="*/ 247973 h 1565329"/>
                <a:gd name="connsiteX5" fmla="*/ 4982705 w 5323668"/>
                <a:gd name="connsiteY5" fmla="*/ 426203 h 1565329"/>
                <a:gd name="connsiteX6" fmla="*/ 5036949 w 5323668"/>
                <a:gd name="connsiteY6" fmla="*/ 550190 h 1565329"/>
                <a:gd name="connsiteX7" fmla="*/ 4897464 w 5323668"/>
                <a:gd name="connsiteY7" fmla="*/ 581186 h 1565329"/>
                <a:gd name="connsiteX8" fmla="*/ 4502258 w 5323668"/>
                <a:gd name="connsiteY8" fmla="*/ 581186 h 1565329"/>
                <a:gd name="connsiteX9" fmla="*/ 4347274 w 5323668"/>
                <a:gd name="connsiteY9" fmla="*/ 604434 h 1565329"/>
                <a:gd name="connsiteX10" fmla="*/ 3828081 w 5323668"/>
                <a:gd name="connsiteY10" fmla="*/ 674176 h 1565329"/>
                <a:gd name="connsiteX11" fmla="*/ 3580108 w 5323668"/>
                <a:gd name="connsiteY11" fmla="*/ 689675 h 1565329"/>
                <a:gd name="connsiteX12" fmla="*/ 3409627 w 5323668"/>
                <a:gd name="connsiteY12" fmla="*/ 883403 h 1565329"/>
                <a:gd name="connsiteX13" fmla="*/ 2843939 w 5323668"/>
                <a:gd name="connsiteY13" fmla="*/ 968644 h 1565329"/>
                <a:gd name="connsiteX14" fmla="*/ 2107769 w 5323668"/>
                <a:gd name="connsiteY14" fmla="*/ 1185620 h 1565329"/>
                <a:gd name="connsiteX15" fmla="*/ 1580827 w 5323668"/>
                <a:gd name="connsiteY15" fmla="*/ 1216617 h 1565329"/>
                <a:gd name="connsiteX16" fmla="*/ 1038386 w 5323668"/>
                <a:gd name="connsiteY16" fmla="*/ 1332854 h 1565329"/>
                <a:gd name="connsiteX17" fmla="*/ 774915 w 5323668"/>
                <a:gd name="connsiteY17" fmla="*/ 1340603 h 1565329"/>
                <a:gd name="connsiteX18" fmla="*/ 255722 w 5323668"/>
                <a:gd name="connsiteY18" fmla="*/ 1456841 h 1565329"/>
                <a:gd name="connsiteX19" fmla="*/ 0 w 5323668"/>
                <a:gd name="connsiteY19" fmla="*/ 1565329 h 156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23668" h="1565329">
                  <a:moveTo>
                    <a:pt x="0" y="1565329"/>
                  </a:moveTo>
                  <a:lnTo>
                    <a:pt x="5323668" y="643180"/>
                  </a:lnTo>
                  <a:lnTo>
                    <a:pt x="5300420" y="0"/>
                  </a:lnTo>
                  <a:lnTo>
                    <a:pt x="4967207" y="30997"/>
                  </a:lnTo>
                  <a:lnTo>
                    <a:pt x="4951708" y="247973"/>
                  </a:lnTo>
                  <a:lnTo>
                    <a:pt x="4982705" y="426203"/>
                  </a:lnTo>
                  <a:lnTo>
                    <a:pt x="5036949" y="550190"/>
                  </a:lnTo>
                  <a:lnTo>
                    <a:pt x="4897464" y="581186"/>
                  </a:lnTo>
                  <a:lnTo>
                    <a:pt x="4502258" y="581186"/>
                  </a:lnTo>
                  <a:lnTo>
                    <a:pt x="4347274" y="604434"/>
                  </a:lnTo>
                  <a:lnTo>
                    <a:pt x="3828081" y="674176"/>
                  </a:lnTo>
                  <a:lnTo>
                    <a:pt x="3580108" y="689675"/>
                  </a:lnTo>
                  <a:lnTo>
                    <a:pt x="3409627" y="883403"/>
                  </a:lnTo>
                  <a:lnTo>
                    <a:pt x="2843939" y="968644"/>
                  </a:lnTo>
                  <a:lnTo>
                    <a:pt x="2107769" y="1185620"/>
                  </a:lnTo>
                  <a:lnTo>
                    <a:pt x="1580827" y="1216617"/>
                  </a:lnTo>
                  <a:lnTo>
                    <a:pt x="1038386" y="1332854"/>
                  </a:lnTo>
                  <a:lnTo>
                    <a:pt x="774915" y="1340603"/>
                  </a:lnTo>
                  <a:lnTo>
                    <a:pt x="255722" y="1456841"/>
                  </a:lnTo>
                  <a:lnTo>
                    <a:pt x="0" y="1565329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CF8EBFA-DF07-C1EF-BDEF-8247053294B6}"/>
                </a:ext>
              </a:extLst>
            </p:cNvPr>
            <p:cNvSpPr/>
            <p:nvPr/>
          </p:nvSpPr>
          <p:spPr>
            <a:xfrm>
              <a:off x="2974554" y="2126255"/>
              <a:ext cx="3415229" cy="1134738"/>
            </a:xfrm>
            <a:custGeom>
              <a:avLst/>
              <a:gdLst>
                <a:gd name="connsiteX0" fmla="*/ 837282 w 3415229"/>
                <a:gd name="connsiteY0" fmla="*/ 429658 h 1134738"/>
                <a:gd name="connsiteX1" fmla="*/ 727113 w 3415229"/>
                <a:gd name="connsiteY1" fmla="*/ 451692 h 1134738"/>
                <a:gd name="connsiteX2" fmla="*/ 0 w 3415229"/>
                <a:gd name="connsiteY2" fmla="*/ 870333 h 1134738"/>
                <a:gd name="connsiteX3" fmla="*/ 198304 w 3415229"/>
                <a:gd name="connsiteY3" fmla="*/ 1134738 h 1134738"/>
                <a:gd name="connsiteX4" fmla="*/ 440675 w 3415229"/>
                <a:gd name="connsiteY4" fmla="*/ 1134738 h 1134738"/>
                <a:gd name="connsiteX5" fmla="*/ 782198 w 3415229"/>
                <a:gd name="connsiteY5" fmla="*/ 1057620 h 1134738"/>
                <a:gd name="connsiteX6" fmla="*/ 1024569 w 3415229"/>
                <a:gd name="connsiteY6" fmla="*/ 969485 h 1134738"/>
                <a:gd name="connsiteX7" fmla="*/ 1277957 w 3415229"/>
                <a:gd name="connsiteY7" fmla="*/ 881350 h 1134738"/>
                <a:gd name="connsiteX8" fmla="*/ 1652530 w 3415229"/>
                <a:gd name="connsiteY8" fmla="*/ 848299 h 1134738"/>
                <a:gd name="connsiteX9" fmla="*/ 1784733 w 3415229"/>
                <a:gd name="connsiteY9" fmla="*/ 826265 h 1134738"/>
                <a:gd name="connsiteX10" fmla="*/ 2038121 w 3415229"/>
                <a:gd name="connsiteY10" fmla="*/ 627962 h 1134738"/>
                <a:gd name="connsiteX11" fmla="*/ 2489812 w 3415229"/>
                <a:gd name="connsiteY11" fmla="*/ 572878 h 1134738"/>
                <a:gd name="connsiteX12" fmla="*/ 2930487 w 3415229"/>
                <a:gd name="connsiteY12" fmla="*/ 506776 h 1134738"/>
                <a:gd name="connsiteX13" fmla="*/ 3249976 w 3415229"/>
                <a:gd name="connsiteY13" fmla="*/ 506776 h 1134738"/>
                <a:gd name="connsiteX14" fmla="*/ 3415229 w 3415229"/>
                <a:gd name="connsiteY14" fmla="*/ 506776 h 1134738"/>
                <a:gd name="connsiteX15" fmla="*/ 3371162 w 3415229"/>
                <a:gd name="connsiteY15" fmla="*/ 253388 h 1134738"/>
                <a:gd name="connsiteX16" fmla="*/ 3371162 w 3415229"/>
                <a:gd name="connsiteY16" fmla="*/ 99152 h 1134738"/>
                <a:gd name="connsiteX17" fmla="*/ 3382179 w 3415229"/>
                <a:gd name="connsiteY17" fmla="*/ 0 h 1134738"/>
                <a:gd name="connsiteX18" fmla="*/ 1399142 w 3415229"/>
                <a:gd name="connsiteY18" fmla="*/ 121186 h 1134738"/>
                <a:gd name="connsiteX19" fmla="*/ 1399142 w 3415229"/>
                <a:gd name="connsiteY19" fmla="*/ 121186 h 1134738"/>
                <a:gd name="connsiteX20" fmla="*/ 1277957 w 3415229"/>
                <a:gd name="connsiteY20" fmla="*/ 165253 h 1134738"/>
                <a:gd name="connsiteX21" fmla="*/ 837282 w 3415229"/>
                <a:gd name="connsiteY21" fmla="*/ 429658 h 113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15229" h="1134738">
                  <a:moveTo>
                    <a:pt x="837282" y="429658"/>
                  </a:moveTo>
                  <a:lnTo>
                    <a:pt x="727113" y="451692"/>
                  </a:lnTo>
                  <a:lnTo>
                    <a:pt x="0" y="870333"/>
                  </a:lnTo>
                  <a:lnTo>
                    <a:pt x="198304" y="1134738"/>
                  </a:lnTo>
                  <a:lnTo>
                    <a:pt x="440675" y="1134738"/>
                  </a:lnTo>
                  <a:lnTo>
                    <a:pt x="782198" y="1057620"/>
                  </a:lnTo>
                  <a:lnTo>
                    <a:pt x="1024569" y="969485"/>
                  </a:lnTo>
                  <a:lnTo>
                    <a:pt x="1277957" y="881350"/>
                  </a:lnTo>
                  <a:lnTo>
                    <a:pt x="1652530" y="848299"/>
                  </a:lnTo>
                  <a:lnTo>
                    <a:pt x="1784733" y="826265"/>
                  </a:lnTo>
                  <a:lnTo>
                    <a:pt x="2038121" y="627962"/>
                  </a:lnTo>
                  <a:lnTo>
                    <a:pt x="2489812" y="572878"/>
                  </a:lnTo>
                  <a:lnTo>
                    <a:pt x="2930487" y="506776"/>
                  </a:lnTo>
                  <a:lnTo>
                    <a:pt x="3249976" y="506776"/>
                  </a:lnTo>
                  <a:lnTo>
                    <a:pt x="3415229" y="506776"/>
                  </a:lnTo>
                  <a:lnTo>
                    <a:pt x="3371162" y="253388"/>
                  </a:lnTo>
                  <a:lnTo>
                    <a:pt x="3371162" y="99152"/>
                  </a:lnTo>
                  <a:lnTo>
                    <a:pt x="3382179" y="0"/>
                  </a:lnTo>
                  <a:lnTo>
                    <a:pt x="1399142" y="121186"/>
                  </a:lnTo>
                  <a:lnTo>
                    <a:pt x="1399142" y="121186"/>
                  </a:lnTo>
                  <a:lnTo>
                    <a:pt x="1277957" y="165253"/>
                  </a:lnTo>
                  <a:lnTo>
                    <a:pt x="837282" y="429658"/>
                  </a:lnTo>
                  <a:close/>
                </a:path>
              </a:pathLst>
            </a:custGeom>
            <a:solidFill>
              <a:schemeClr val="bg2">
                <a:lumMod val="7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2DBA9-10E1-3F40-38C5-AF8EC1A25787}"/>
                </a:ext>
              </a:extLst>
            </p:cNvPr>
            <p:cNvSpPr txBox="1"/>
            <p:nvPr/>
          </p:nvSpPr>
          <p:spPr>
            <a:xfrm>
              <a:off x="4063385" y="2311704"/>
              <a:ext cx="33399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/>
                <a:t>Lower-</a:t>
              </a:r>
            </a:p>
            <a:p>
              <a:r>
                <a:rPr lang="en-US" sz="1700" dirty="0"/>
                <a:t>Impact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B5AA1D2-A61B-1982-404F-73DCD761517A}"/>
                </a:ext>
              </a:extLst>
            </p:cNvPr>
            <p:cNvSpPr/>
            <p:nvPr/>
          </p:nvSpPr>
          <p:spPr>
            <a:xfrm rot="21433097">
              <a:off x="1657350" y="1474469"/>
              <a:ext cx="10104120" cy="480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119374-DB49-DFB3-FB1C-2F5E21963A47}"/>
                </a:ext>
              </a:extLst>
            </p:cNvPr>
            <p:cNvSpPr/>
            <p:nvPr/>
          </p:nvSpPr>
          <p:spPr>
            <a:xfrm rot="21009385">
              <a:off x="300281" y="2906504"/>
              <a:ext cx="11749167" cy="924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9823482-F8BD-9981-0C2F-F065DAF0FF48}"/>
                </a:ext>
              </a:extLst>
            </p:cNvPr>
            <p:cNvSpPr/>
            <p:nvPr/>
          </p:nvSpPr>
          <p:spPr>
            <a:xfrm rot="19258187">
              <a:off x="-150678" y="2536942"/>
              <a:ext cx="2826444" cy="54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425941-1250-B1FF-C1DD-7C2D515726CB}"/>
                </a:ext>
              </a:extLst>
            </p:cNvPr>
            <p:cNvSpPr/>
            <p:nvPr/>
          </p:nvSpPr>
          <p:spPr>
            <a:xfrm rot="220679">
              <a:off x="10908634" y="1270174"/>
              <a:ext cx="1053550" cy="54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48BD115-AF4F-177C-0784-7CEDF8A7BDAB}"/>
              </a:ext>
            </a:extLst>
          </p:cNvPr>
          <p:cNvSpPr txBox="1"/>
          <p:nvPr/>
        </p:nvSpPr>
        <p:spPr>
          <a:xfrm>
            <a:off x="1960495" y="2592313"/>
            <a:ext cx="13367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Higher-Impact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6F5964-5FF7-9E83-62D9-4B3EF0E895EB}"/>
              </a:ext>
            </a:extLst>
          </p:cNvPr>
          <p:cNvSpPr txBox="1"/>
          <p:nvPr/>
        </p:nvSpPr>
        <p:spPr>
          <a:xfrm>
            <a:off x="753637" y="372589"/>
            <a:ext cx="1124044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Potential Land Uses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3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2308365-BC2A-3255-E9C5-CFB661BAF7F2}"/>
              </a:ext>
            </a:extLst>
          </p:cNvPr>
          <p:cNvSpPr/>
          <p:nvPr/>
        </p:nvSpPr>
        <p:spPr>
          <a:xfrm rot="19258187">
            <a:off x="-150678" y="2536942"/>
            <a:ext cx="2826444" cy="54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B1934B-EBB0-1114-BAA2-DFCEA41E1153}"/>
              </a:ext>
            </a:extLst>
          </p:cNvPr>
          <p:cNvGrpSpPr/>
          <p:nvPr/>
        </p:nvGrpSpPr>
        <p:grpSpPr>
          <a:xfrm>
            <a:off x="-143424" y="1143776"/>
            <a:ext cx="12192872" cy="3452885"/>
            <a:chOff x="-143424" y="1143776"/>
            <a:chExt cx="12192872" cy="34528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2E5E8C-DBD0-38C1-D340-7A6FD843646A}"/>
                </a:ext>
              </a:extLst>
            </p:cNvPr>
            <p:cNvGrpSpPr/>
            <p:nvPr/>
          </p:nvGrpSpPr>
          <p:grpSpPr>
            <a:xfrm>
              <a:off x="163771" y="1143776"/>
              <a:ext cx="11885677" cy="3452885"/>
              <a:chOff x="163771" y="1143776"/>
              <a:chExt cx="11885677" cy="345288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E8A5644-D192-4FFC-BA46-62D760D54391}"/>
                  </a:ext>
                </a:extLst>
              </p:cNvPr>
              <p:cNvGrpSpPr/>
              <p:nvPr/>
            </p:nvGrpSpPr>
            <p:grpSpPr>
              <a:xfrm>
                <a:off x="163771" y="1143776"/>
                <a:ext cx="11764371" cy="3452885"/>
                <a:chOff x="163771" y="1132760"/>
                <a:chExt cx="11764371" cy="3452885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9BA4BD3-56EE-DBEB-CC3C-A94AD96868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7937" t="37214" r="5783" b="31144"/>
                <a:stretch/>
              </p:blipFill>
              <p:spPr>
                <a:xfrm>
                  <a:off x="163771" y="1132760"/>
                  <a:ext cx="11764371" cy="3452885"/>
                </a:xfrm>
                <a:prstGeom prst="rect">
                  <a:avLst/>
                </a:prstGeom>
              </p:spPr>
            </p:pic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EC23C32-2AF0-D5A8-1D0D-3AE4824A34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994" y="2047164"/>
                  <a:ext cx="0" cy="682388"/>
                </a:xfrm>
                <a:prstGeom prst="line">
                  <a:avLst/>
                </a:prstGeom>
                <a:ln w="3492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C9C05349-2CA4-B375-1DB7-FFDEEF685FFD}"/>
                    </a:ext>
                  </a:extLst>
                </p:cNvPr>
                <p:cNvSpPr/>
                <p:nvPr/>
              </p:nvSpPr>
              <p:spPr>
                <a:xfrm>
                  <a:off x="1405719" y="2129051"/>
                  <a:ext cx="5023486" cy="1501253"/>
                </a:xfrm>
                <a:custGeom>
                  <a:avLst/>
                  <a:gdLst>
                    <a:gd name="connsiteX0" fmla="*/ 0 w 5023486"/>
                    <a:gd name="connsiteY0" fmla="*/ 1501253 h 1501253"/>
                    <a:gd name="connsiteX1" fmla="*/ 95535 w 5023486"/>
                    <a:gd name="connsiteY1" fmla="*/ 1446662 h 1501253"/>
                    <a:gd name="connsiteX2" fmla="*/ 163774 w 5023486"/>
                    <a:gd name="connsiteY2" fmla="*/ 1433015 h 1501253"/>
                    <a:gd name="connsiteX3" fmla="*/ 245660 w 5023486"/>
                    <a:gd name="connsiteY3" fmla="*/ 1405719 h 1501253"/>
                    <a:gd name="connsiteX4" fmla="*/ 300251 w 5023486"/>
                    <a:gd name="connsiteY4" fmla="*/ 1392071 h 1501253"/>
                    <a:gd name="connsiteX5" fmla="*/ 341194 w 5023486"/>
                    <a:gd name="connsiteY5" fmla="*/ 1378424 h 1501253"/>
                    <a:gd name="connsiteX6" fmla="*/ 545911 w 5023486"/>
                    <a:gd name="connsiteY6" fmla="*/ 1351128 h 1501253"/>
                    <a:gd name="connsiteX7" fmla="*/ 668741 w 5023486"/>
                    <a:gd name="connsiteY7" fmla="*/ 1323833 h 1501253"/>
                    <a:gd name="connsiteX8" fmla="*/ 709684 w 5023486"/>
                    <a:gd name="connsiteY8" fmla="*/ 1310185 h 1501253"/>
                    <a:gd name="connsiteX9" fmla="*/ 941696 w 5023486"/>
                    <a:gd name="connsiteY9" fmla="*/ 1282889 h 1501253"/>
                    <a:gd name="connsiteX10" fmla="*/ 1050878 w 5023486"/>
                    <a:gd name="connsiteY10" fmla="*/ 1269242 h 1501253"/>
                    <a:gd name="connsiteX11" fmla="*/ 1269242 w 5023486"/>
                    <a:gd name="connsiteY11" fmla="*/ 1228298 h 1501253"/>
                    <a:gd name="connsiteX12" fmla="*/ 1351129 w 5023486"/>
                    <a:gd name="connsiteY12" fmla="*/ 1214650 h 1501253"/>
                    <a:gd name="connsiteX13" fmla="*/ 1460311 w 5023486"/>
                    <a:gd name="connsiteY13" fmla="*/ 1187355 h 1501253"/>
                    <a:gd name="connsiteX14" fmla="*/ 1596788 w 5023486"/>
                    <a:gd name="connsiteY14" fmla="*/ 1160059 h 1501253"/>
                    <a:gd name="connsiteX15" fmla="*/ 1951630 w 5023486"/>
                    <a:gd name="connsiteY15" fmla="*/ 1146412 h 1501253"/>
                    <a:gd name="connsiteX16" fmla="*/ 2183642 w 5023486"/>
                    <a:gd name="connsiteY16" fmla="*/ 1119116 h 1501253"/>
                    <a:gd name="connsiteX17" fmla="*/ 2306472 w 5023486"/>
                    <a:gd name="connsiteY17" fmla="*/ 1078173 h 1501253"/>
                    <a:gd name="connsiteX18" fmla="*/ 2511188 w 5023486"/>
                    <a:gd name="connsiteY18" fmla="*/ 1009934 h 1501253"/>
                    <a:gd name="connsiteX19" fmla="*/ 2634018 w 5023486"/>
                    <a:gd name="connsiteY19" fmla="*/ 968991 h 1501253"/>
                    <a:gd name="connsiteX20" fmla="*/ 2674962 w 5023486"/>
                    <a:gd name="connsiteY20" fmla="*/ 955343 h 1501253"/>
                    <a:gd name="connsiteX21" fmla="*/ 2743200 w 5023486"/>
                    <a:gd name="connsiteY21" fmla="*/ 941695 h 1501253"/>
                    <a:gd name="connsiteX22" fmla="*/ 2825087 w 5023486"/>
                    <a:gd name="connsiteY22" fmla="*/ 914400 h 1501253"/>
                    <a:gd name="connsiteX23" fmla="*/ 3043451 w 5023486"/>
                    <a:gd name="connsiteY23" fmla="*/ 887104 h 1501253"/>
                    <a:gd name="connsiteX24" fmla="*/ 3111690 w 5023486"/>
                    <a:gd name="connsiteY24" fmla="*/ 873456 h 1501253"/>
                    <a:gd name="connsiteX25" fmla="*/ 3207224 w 5023486"/>
                    <a:gd name="connsiteY25" fmla="*/ 859809 h 1501253"/>
                    <a:gd name="connsiteX26" fmla="*/ 3275463 w 5023486"/>
                    <a:gd name="connsiteY26" fmla="*/ 846161 h 1501253"/>
                    <a:gd name="connsiteX27" fmla="*/ 3357350 w 5023486"/>
                    <a:gd name="connsiteY27" fmla="*/ 832513 h 1501253"/>
                    <a:gd name="connsiteX28" fmla="*/ 3439236 w 5023486"/>
                    <a:gd name="connsiteY28" fmla="*/ 791570 h 1501253"/>
                    <a:gd name="connsiteX29" fmla="*/ 3480180 w 5023486"/>
                    <a:gd name="connsiteY29" fmla="*/ 750627 h 1501253"/>
                    <a:gd name="connsiteX30" fmla="*/ 3562066 w 5023486"/>
                    <a:gd name="connsiteY30" fmla="*/ 682388 h 1501253"/>
                    <a:gd name="connsiteX31" fmla="*/ 3589362 w 5023486"/>
                    <a:gd name="connsiteY31" fmla="*/ 641445 h 1501253"/>
                    <a:gd name="connsiteX32" fmla="*/ 3630305 w 5023486"/>
                    <a:gd name="connsiteY32" fmla="*/ 627797 h 1501253"/>
                    <a:gd name="connsiteX33" fmla="*/ 3862317 w 5023486"/>
                    <a:gd name="connsiteY33" fmla="*/ 614149 h 1501253"/>
                    <a:gd name="connsiteX34" fmla="*/ 4026090 w 5023486"/>
                    <a:gd name="connsiteY34" fmla="*/ 586853 h 1501253"/>
                    <a:gd name="connsiteX35" fmla="*/ 4121624 w 5023486"/>
                    <a:gd name="connsiteY35" fmla="*/ 573206 h 1501253"/>
                    <a:gd name="connsiteX36" fmla="*/ 4258102 w 5023486"/>
                    <a:gd name="connsiteY36" fmla="*/ 545910 h 1501253"/>
                    <a:gd name="connsiteX37" fmla="*/ 4967785 w 5023486"/>
                    <a:gd name="connsiteY37" fmla="*/ 518615 h 1501253"/>
                    <a:gd name="connsiteX38" fmla="*/ 5022377 w 5023486"/>
                    <a:gd name="connsiteY38" fmla="*/ 464024 h 1501253"/>
                    <a:gd name="connsiteX39" fmla="*/ 4995081 w 5023486"/>
                    <a:gd name="connsiteY39" fmla="*/ 423080 h 1501253"/>
                    <a:gd name="connsiteX40" fmla="*/ 4967785 w 5023486"/>
                    <a:gd name="connsiteY40" fmla="*/ 0 h 1501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5023486" h="1501253">
                      <a:moveTo>
                        <a:pt x="0" y="1501253"/>
                      </a:moveTo>
                      <a:cubicBezTo>
                        <a:pt x="31845" y="1483056"/>
                        <a:pt x="61679" y="1460769"/>
                        <a:pt x="95535" y="1446662"/>
                      </a:cubicBezTo>
                      <a:cubicBezTo>
                        <a:pt x="116947" y="1437740"/>
                        <a:pt x="141395" y="1439118"/>
                        <a:pt x="163774" y="1433015"/>
                      </a:cubicBezTo>
                      <a:cubicBezTo>
                        <a:pt x="191532" y="1425445"/>
                        <a:pt x="217747" y="1412697"/>
                        <a:pt x="245660" y="1405719"/>
                      </a:cubicBezTo>
                      <a:cubicBezTo>
                        <a:pt x="263857" y="1401170"/>
                        <a:pt x="282216" y="1397224"/>
                        <a:pt x="300251" y="1392071"/>
                      </a:cubicBezTo>
                      <a:cubicBezTo>
                        <a:pt x="314083" y="1388119"/>
                        <a:pt x="327088" y="1381245"/>
                        <a:pt x="341194" y="1378424"/>
                      </a:cubicBezTo>
                      <a:cubicBezTo>
                        <a:pt x="387155" y="1369232"/>
                        <a:pt x="502730" y="1357771"/>
                        <a:pt x="545911" y="1351128"/>
                      </a:cubicBezTo>
                      <a:cubicBezTo>
                        <a:pt x="576389" y="1346439"/>
                        <a:pt x="637051" y="1332887"/>
                        <a:pt x="668741" y="1323833"/>
                      </a:cubicBezTo>
                      <a:cubicBezTo>
                        <a:pt x="682573" y="1319881"/>
                        <a:pt x="695577" y="1313006"/>
                        <a:pt x="709684" y="1310185"/>
                      </a:cubicBezTo>
                      <a:cubicBezTo>
                        <a:pt x="774784" y="1297165"/>
                        <a:pt x="880791" y="1289656"/>
                        <a:pt x="941696" y="1282889"/>
                      </a:cubicBezTo>
                      <a:cubicBezTo>
                        <a:pt x="978149" y="1278839"/>
                        <a:pt x="1014484" y="1273791"/>
                        <a:pt x="1050878" y="1269242"/>
                      </a:cubicBezTo>
                      <a:cubicBezTo>
                        <a:pt x="1159160" y="1242171"/>
                        <a:pt x="1086968" y="1258678"/>
                        <a:pt x="1269242" y="1228298"/>
                      </a:cubicBezTo>
                      <a:cubicBezTo>
                        <a:pt x="1296538" y="1223749"/>
                        <a:pt x="1324877" y="1223400"/>
                        <a:pt x="1351129" y="1214650"/>
                      </a:cubicBezTo>
                      <a:cubicBezTo>
                        <a:pt x="1424294" y="1190263"/>
                        <a:pt x="1361493" y="1209315"/>
                        <a:pt x="1460311" y="1187355"/>
                      </a:cubicBezTo>
                      <a:cubicBezTo>
                        <a:pt x="1511531" y="1175973"/>
                        <a:pt x="1540978" y="1163547"/>
                        <a:pt x="1596788" y="1160059"/>
                      </a:cubicBezTo>
                      <a:cubicBezTo>
                        <a:pt x="1714926" y="1152676"/>
                        <a:pt x="1833349" y="1150961"/>
                        <a:pt x="1951630" y="1146412"/>
                      </a:cubicBezTo>
                      <a:cubicBezTo>
                        <a:pt x="1985594" y="1143016"/>
                        <a:pt x="2137497" y="1129765"/>
                        <a:pt x="2183642" y="1119116"/>
                      </a:cubicBezTo>
                      <a:cubicBezTo>
                        <a:pt x="2183657" y="1119113"/>
                        <a:pt x="2285993" y="1085000"/>
                        <a:pt x="2306472" y="1078173"/>
                      </a:cubicBezTo>
                      <a:lnTo>
                        <a:pt x="2511188" y="1009934"/>
                      </a:lnTo>
                      <a:lnTo>
                        <a:pt x="2634018" y="968991"/>
                      </a:lnTo>
                      <a:cubicBezTo>
                        <a:pt x="2647666" y="964442"/>
                        <a:pt x="2660855" y="958164"/>
                        <a:pt x="2674962" y="955343"/>
                      </a:cubicBezTo>
                      <a:cubicBezTo>
                        <a:pt x="2697708" y="950794"/>
                        <a:pt x="2720821" y="947798"/>
                        <a:pt x="2743200" y="941695"/>
                      </a:cubicBezTo>
                      <a:cubicBezTo>
                        <a:pt x="2770958" y="934125"/>
                        <a:pt x="2796491" y="917577"/>
                        <a:pt x="2825087" y="914400"/>
                      </a:cubicBezTo>
                      <a:cubicBezTo>
                        <a:pt x="2905074" y="905512"/>
                        <a:pt x="2965555" y="900087"/>
                        <a:pt x="3043451" y="887104"/>
                      </a:cubicBezTo>
                      <a:cubicBezTo>
                        <a:pt x="3066332" y="883290"/>
                        <a:pt x="3088809" y="877269"/>
                        <a:pt x="3111690" y="873456"/>
                      </a:cubicBezTo>
                      <a:cubicBezTo>
                        <a:pt x="3143420" y="868168"/>
                        <a:pt x="3175494" y="865097"/>
                        <a:pt x="3207224" y="859809"/>
                      </a:cubicBezTo>
                      <a:cubicBezTo>
                        <a:pt x="3230105" y="855996"/>
                        <a:pt x="3252640" y="850311"/>
                        <a:pt x="3275463" y="846161"/>
                      </a:cubicBezTo>
                      <a:cubicBezTo>
                        <a:pt x="3302689" y="841211"/>
                        <a:pt x="3330054" y="837062"/>
                        <a:pt x="3357350" y="832513"/>
                      </a:cubicBezTo>
                      <a:cubicBezTo>
                        <a:pt x="3398384" y="818835"/>
                        <a:pt x="3403961" y="820965"/>
                        <a:pt x="3439236" y="791570"/>
                      </a:cubicBezTo>
                      <a:cubicBezTo>
                        <a:pt x="3454064" y="779214"/>
                        <a:pt x="3465353" y="762983"/>
                        <a:pt x="3480180" y="750627"/>
                      </a:cubicBezTo>
                      <a:cubicBezTo>
                        <a:pt x="3538735" y="701831"/>
                        <a:pt x="3507697" y="747630"/>
                        <a:pt x="3562066" y="682388"/>
                      </a:cubicBezTo>
                      <a:cubicBezTo>
                        <a:pt x="3572567" y="669787"/>
                        <a:pt x="3576554" y="651692"/>
                        <a:pt x="3589362" y="641445"/>
                      </a:cubicBezTo>
                      <a:cubicBezTo>
                        <a:pt x="3600596" y="632458"/>
                        <a:pt x="3615990" y="629228"/>
                        <a:pt x="3630305" y="627797"/>
                      </a:cubicBezTo>
                      <a:cubicBezTo>
                        <a:pt x="3707392" y="620088"/>
                        <a:pt x="3784980" y="618698"/>
                        <a:pt x="3862317" y="614149"/>
                      </a:cubicBezTo>
                      <a:cubicBezTo>
                        <a:pt x="3945533" y="586410"/>
                        <a:pt x="3879823" y="605136"/>
                        <a:pt x="4026090" y="586853"/>
                      </a:cubicBezTo>
                      <a:cubicBezTo>
                        <a:pt x="4058010" y="582863"/>
                        <a:pt x="4089779" y="577755"/>
                        <a:pt x="4121624" y="573206"/>
                      </a:cubicBezTo>
                      <a:cubicBezTo>
                        <a:pt x="4190747" y="550165"/>
                        <a:pt x="4153554" y="559850"/>
                        <a:pt x="4258102" y="545910"/>
                      </a:cubicBezTo>
                      <a:cubicBezTo>
                        <a:pt x="4542762" y="507955"/>
                        <a:pt x="4457234" y="530218"/>
                        <a:pt x="4967785" y="518615"/>
                      </a:cubicBezTo>
                      <a:cubicBezTo>
                        <a:pt x="4996517" y="509038"/>
                        <a:pt x="5030039" y="509995"/>
                        <a:pt x="5022377" y="464024"/>
                      </a:cubicBezTo>
                      <a:cubicBezTo>
                        <a:pt x="5019680" y="447844"/>
                        <a:pt x="5001743" y="438069"/>
                        <a:pt x="4995081" y="423080"/>
                      </a:cubicBezTo>
                      <a:cubicBezTo>
                        <a:pt x="4931819" y="280743"/>
                        <a:pt x="4967785" y="182426"/>
                        <a:pt x="4967785" y="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" name="Picture 17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D2011907-CFE9-8A11-A769-B186560733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6840194" y="213101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21" name="Picture 20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B5B4425-E44A-884A-54FE-24D396848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7139828" y="228341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22" name="Picture 21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6E07D513-50B4-F6D8-2669-A72E6CFCA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6849234" y="246939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A7E2DA5-42E1-148F-9FD3-E525856F66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7414923" y="2070315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24" name="Picture 23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BAF1D022-59CB-6352-3F8E-0851C0FF04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7527286" y="2322163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25" name="Picture 24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D3D9603-6FFC-02FF-FFFF-724E6A7A6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7837252" y="2101312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26" name="Picture 25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62FBB4B5-2E2B-D553-46D1-D862EA0037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8081349" y="223304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27" name="Picture 26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7B9045E-B561-B8E6-607D-2ADBB289B6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8294451" y="205481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28" name="Picture 27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7094DFE9-B5C4-4224-91E6-242F37FD3D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8627665" y="2140058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29" name="Picture 28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3FE0020-3F9F-B16F-6116-6A86F0AAEB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8938923" y="1963119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30" name="Picture 29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A32C770-E777-685B-4665-4737F195A7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9423245" y="1970868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31" name="Picture 30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AD082B1-F56A-2587-03E7-2553982916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063"/>
                <a:stretch/>
              </p:blipFill>
              <p:spPr>
                <a:xfrm>
                  <a:off x="9892068" y="1924373"/>
                  <a:ext cx="357358" cy="178231"/>
                </a:xfrm>
                <a:prstGeom prst="rect">
                  <a:avLst/>
                </a:prstGeom>
              </p:spPr>
            </p:pic>
          </p:grpSp>
          <p:sp>
            <p:nvSpPr>
              <p:cNvPr id="2" name="Freeform 1">
                <a:extLst>
                  <a:ext uri="{FF2B5EF4-FFF2-40B4-BE49-F238E27FC236}">
                    <a16:creationId xmlns:a16="http://schemas.microsoft.com/office/drawing/2014/main" id="{E528C07F-FE43-2408-502B-61C2AFCB5B49}"/>
                  </a:ext>
                </a:extLst>
              </p:cNvPr>
              <p:cNvSpPr/>
              <p:nvPr/>
            </p:nvSpPr>
            <p:spPr>
              <a:xfrm>
                <a:off x="1418095" y="2084522"/>
                <a:ext cx="5323668" cy="1565329"/>
              </a:xfrm>
              <a:custGeom>
                <a:avLst/>
                <a:gdLst>
                  <a:gd name="connsiteX0" fmla="*/ 0 w 5323668"/>
                  <a:gd name="connsiteY0" fmla="*/ 1565329 h 1565329"/>
                  <a:gd name="connsiteX1" fmla="*/ 5323668 w 5323668"/>
                  <a:gd name="connsiteY1" fmla="*/ 643180 h 1565329"/>
                  <a:gd name="connsiteX2" fmla="*/ 5300420 w 5323668"/>
                  <a:gd name="connsiteY2" fmla="*/ 0 h 1565329"/>
                  <a:gd name="connsiteX3" fmla="*/ 4967207 w 5323668"/>
                  <a:gd name="connsiteY3" fmla="*/ 30997 h 1565329"/>
                  <a:gd name="connsiteX4" fmla="*/ 4951708 w 5323668"/>
                  <a:gd name="connsiteY4" fmla="*/ 247973 h 1565329"/>
                  <a:gd name="connsiteX5" fmla="*/ 4982705 w 5323668"/>
                  <a:gd name="connsiteY5" fmla="*/ 426203 h 1565329"/>
                  <a:gd name="connsiteX6" fmla="*/ 5036949 w 5323668"/>
                  <a:gd name="connsiteY6" fmla="*/ 550190 h 1565329"/>
                  <a:gd name="connsiteX7" fmla="*/ 4897464 w 5323668"/>
                  <a:gd name="connsiteY7" fmla="*/ 581186 h 1565329"/>
                  <a:gd name="connsiteX8" fmla="*/ 4502258 w 5323668"/>
                  <a:gd name="connsiteY8" fmla="*/ 581186 h 1565329"/>
                  <a:gd name="connsiteX9" fmla="*/ 4347274 w 5323668"/>
                  <a:gd name="connsiteY9" fmla="*/ 604434 h 1565329"/>
                  <a:gd name="connsiteX10" fmla="*/ 3828081 w 5323668"/>
                  <a:gd name="connsiteY10" fmla="*/ 674176 h 1565329"/>
                  <a:gd name="connsiteX11" fmla="*/ 3580108 w 5323668"/>
                  <a:gd name="connsiteY11" fmla="*/ 689675 h 1565329"/>
                  <a:gd name="connsiteX12" fmla="*/ 3409627 w 5323668"/>
                  <a:gd name="connsiteY12" fmla="*/ 883403 h 1565329"/>
                  <a:gd name="connsiteX13" fmla="*/ 2843939 w 5323668"/>
                  <a:gd name="connsiteY13" fmla="*/ 968644 h 1565329"/>
                  <a:gd name="connsiteX14" fmla="*/ 2107769 w 5323668"/>
                  <a:gd name="connsiteY14" fmla="*/ 1185620 h 1565329"/>
                  <a:gd name="connsiteX15" fmla="*/ 1580827 w 5323668"/>
                  <a:gd name="connsiteY15" fmla="*/ 1216617 h 1565329"/>
                  <a:gd name="connsiteX16" fmla="*/ 1038386 w 5323668"/>
                  <a:gd name="connsiteY16" fmla="*/ 1332854 h 1565329"/>
                  <a:gd name="connsiteX17" fmla="*/ 774915 w 5323668"/>
                  <a:gd name="connsiteY17" fmla="*/ 1340603 h 1565329"/>
                  <a:gd name="connsiteX18" fmla="*/ 255722 w 5323668"/>
                  <a:gd name="connsiteY18" fmla="*/ 1456841 h 1565329"/>
                  <a:gd name="connsiteX19" fmla="*/ 0 w 5323668"/>
                  <a:gd name="connsiteY19" fmla="*/ 1565329 h 15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3668" h="1565329">
                    <a:moveTo>
                      <a:pt x="0" y="1565329"/>
                    </a:moveTo>
                    <a:lnTo>
                      <a:pt x="5323668" y="643180"/>
                    </a:lnTo>
                    <a:lnTo>
                      <a:pt x="5300420" y="0"/>
                    </a:lnTo>
                    <a:lnTo>
                      <a:pt x="4967207" y="30997"/>
                    </a:lnTo>
                    <a:lnTo>
                      <a:pt x="4951708" y="247973"/>
                    </a:lnTo>
                    <a:lnTo>
                      <a:pt x="4982705" y="426203"/>
                    </a:lnTo>
                    <a:lnTo>
                      <a:pt x="5036949" y="550190"/>
                    </a:lnTo>
                    <a:lnTo>
                      <a:pt x="4897464" y="581186"/>
                    </a:lnTo>
                    <a:lnTo>
                      <a:pt x="4502258" y="581186"/>
                    </a:lnTo>
                    <a:lnTo>
                      <a:pt x="4347274" y="604434"/>
                    </a:lnTo>
                    <a:lnTo>
                      <a:pt x="3828081" y="674176"/>
                    </a:lnTo>
                    <a:lnTo>
                      <a:pt x="3580108" y="689675"/>
                    </a:lnTo>
                    <a:lnTo>
                      <a:pt x="3409627" y="883403"/>
                    </a:lnTo>
                    <a:lnTo>
                      <a:pt x="2843939" y="968644"/>
                    </a:lnTo>
                    <a:lnTo>
                      <a:pt x="2107769" y="1185620"/>
                    </a:lnTo>
                    <a:lnTo>
                      <a:pt x="1580827" y="1216617"/>
                    </a:lnTo>
                    <a:lnTo>
                      <a:pt x="1038386" y="1332854"/>
                    </a:lnTo>
                    <a:lnTo>
                      <a:pt x="774915" y="1340603"/>
                    </a:lnTo>
                    <a:lnTo>
                      <a:pt x="255722" y="1456841"/>
                    </a:lnTo>
                    <a:lnTo>
                      <a:pt x="0" y="156532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0CF8EBFA-DF07-C1EF-BDEF-8247053294B6}"/>
                  </a:ext>
                </a:extLst>
              </p:cNvPr>
              <p:cNvSpPr/>
              <p:nvPr/>
            </p:nvSpPr>
            <p:spPr>
              <a:xfrm>
                <a:off x="2974554" y="2126255"/>
                <a:ext cx="3415229" cy="1134738"/>
              </a:xfrm>
              <a:custGeom>
                <a:avLst/>
                <a:gdLst>
                  <a:gd name="connsiteX0" fmla="*/ 837282 w 3415229"/>
                  <a:gd name="connsiteY0" fmla="*/ 429658 h 1134738"/>
                  <a:gd name="connsiteX1" fmla="*/ 727113 w 3415229"/>
                  <a:gd name="connsiteY1" fmla="*/ 451692 h 1134738"/>
                  <a:gd name="connsiteX2" fmla="*/ 0 w 3415229"/>
                  <a:gd name="connsiteY2" fmla="*/ 870333 h 1134738"/>
                  <a:gd name="connsiteX3" fmla="*/ 198304 w 3415229"/>
                  <a:gd name="connsiteY3" fmla="*/ 1134738 h 1134738"/>
                  <a:gd name="connsiteX4" fmla="*/ 440675 w 3415229"/>
                  <a:gd name="connsiteY4" fmla="*/ 1134738 h 1134738"/>
                  <a:gd name="connsiteX5" fmla="*/ 782198 w 3415229"/>
                  <a:gd name="connsiteY5" fmla="*/ 1057620 h 1134738"/>
                  <a:gd name="connsiteX6" fmla="*/ 1024569 w 3415229"/>
                  <a:gd name="connsiteY6" fmla="*/ 969485 h 1134738"/>
                  <a:gd name="connsiteX7" fmla="*/ 1277957 w 3415229"/>
                  <a:gd name="connsiteY7" fmla="*/ 881350 h 1134738"/>
                  <a:gd name="connsiteX8" fmla="*/ 1652530 w 3415229"/>
                  <a:gd name="connsiteY8" fmla="*/ 848299 h 1134738"/>
                  <a:gd name="connsiteX9" fmla="*/ 1784733 w 3415229"/>
                  <a:gd name="connsiteY9" fmla="*/ 826265 h 1134738"/>
                  <a:gd name="connsiteX10" fmla="*/ 2038121 w 3415229"/>
                  <a:gd name="connsiteY10" fmla="*/ 627962 h 1134738"/>
                  <a:gd name="connsiteX11" fmla="*/ 2489812 w 3415229"/>
                  <a:gd name="connsiteY11" fmla="*/ 572878 h 1134738"/>
                  <a:gd name="connsiteX12" fmla="*/ 2930487 w 3415229"/>
                  <a:gd name="connsiteY12" fmla="*/ 506776 h 1134738"/>
                  <a:gd name="connsiteX13" fmla="*/ 3249976 w 3415229"/>
                  <a:gd name="connsiteY13" fmla="*/ 506776 h 1134738"/>
                  <a:gd name="connsiteX14" fmla="*/ 3415229 w 3415229"/>
                  <a:gd name="connsiteY14" fmla="*/ 506776 h 1134738"/>
                  <a:gd name="connsiteX15" fmla="*/ 3371162 w 3415229"/>
                  <a:gd name="connsiteY15" fmla="*/ 253388 h 1134738"/>
                  <a:gd name="connsiteX16" fmla="*/ 3371162 w 3415229"/>
                  <a:gd name="connsiteY16" fmla="*/ 99152 h 1134738"/>
                  <a:gd name="connsiteX17" fmla="*/ 3382179 w 3415229"/>
                  <a:gd name="connsiteY17" fmla="*/ 0 h 1134738"/>
                  <a:gd name="connsiteX18" fmla="*/ 1399142 w 3415229"/>
                  <a:gd name="connsiteY18" fmla="*/ 121186 h 1134738"/>
                  <a:gd name="connsiteX19" fmla="*/ 1399142 w 3415229"/>
                  <a:gd name="connsiteY19" fmla="*/ 121186 h 1134738"/>
                  <a:gd name="connsiteX20" fmla="*/ 1277957 w 3415229"/>
                  <a:gd name="connsiteY20" fmla="*/ 165253 h 1134738"/>
                  <a:gd name="connsiteX21" fmla="*/ 837282 w 3415229"/>
                  <a:gd name="connsiteY21" fmla="*/ 429658 h 113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15229" h="1134738">
                    <a:moveTo>
                      <a:pt x="837282" y="429658"/>
                    </a:moveTo>
                    <a:lnTo>
                      <a:pt x="727113" y="451692"/>
                    </a:lnTo>
                    <a:lnTo>
                      <a:pt x="0" y="870333"/>
                    </a:lnTo>
                    <a:lnTo>
                      <a:pt x="198304" y="1134738"/>
                    </a:lnTo>
                    <a:lnTo>
                      <a:pt x="440675" y="1134738"/>
                    </a:lnTo>
                    <a:lnTo>
                      <a:pt x="782198" y="1057620"/>
                    </a:lnTo>
                    <a:lnTo>
                      <a:pt x="1024569" y="969485"/>
                    </a:lnTo>
                    <a:lnTo>
                      <a:pt x="1277957" y="881350"/>
                    </a:lnTo>
                    <a:lnTo>
                      <a:pt x="1652530" y="848299"/>
                    </a:lnTo>
                    <a:lnTo>
                      <a:pt x="1784733" y="826265"/>
                    </a:lnTo>
                    <a:lnTo>
                      <a:pt x="2038121" y="627962"/>
                    </a:lnTo>
                    <a:lnTo>
                      <a:pt x="2489812" y="572878"/>
                    </a:lnTo>
                    <a:lnTo>
                      <a:pt x="2930487" y="506776"/>
                    </a:lnTo>
                    <a:lnTo>
                      <a:pt x="3249976" y="506776"/>
                    </a:lnTo>
                    <a:lnTo>
                      <a:pt x="3415229" y="506776"/>
                    </a:lnTo>
                    <a:lnTo>
                      <a:pt x="3371162" y="253388"/>
                    </a:lnTo>
                    <a:lnTo>
                      <a:pt x="3371162" y="99152"/>
                    </a:lnTo>
                    <a:lnTo>
                      <a:pt x="3382179" y="0"/>
                    </a:lnTo>
                    <a:lnTo>
                      <a:pt x="1399142" y="121186"/>
                    </a:lnTo>
                    <a:lnTo>
                      <a:pt x="1399142" y="121186"/>
                    </a:lnTo>
                    <a:lnTo>
                      <a:pt x="1277957" y="165253"/>
                    </a:lnTo>
                    <a:lnTo>
                      <a:pt x="837282" y="429658"/>
                    </a:lnTo>
                    <a:close/>
                  </a:path>
                </a:pathLst>
              </a:custGeom>
              <a:solidFill>
                <a:schemeClr val="bg2">
                  <a:lumMod val="75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A7F4E69-DAD4-931A-66F3-C2113B33C12B}"/>
                  </a:ext>
                </a:extLst>
              </p:cNvPr>
              <p:cNvSpPr txBox="1"/>
              <p:nvPr/>
            </p:nvSpPr>
            <p:spPr>
              <a:xfrm>
                <a:off x="4063385" y="2311704"/>
                <a:ext cx="33399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/>
                  <a:t>Lower-</a:t>
                </a:r>
              </a:p>
              <a:p>
                <a:r>
                  <a:rPr lang="en-US" sz="1700" dirty="0"/>
                  <a:t>Impact 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B5A8219-1335-6AB4-932B-3C3DAA4DB431}"/>
                  </a:ext>
                </a:extLst>
              </p:cNvPr>
              <p:cNvSpPr/>
              <p:nvPr/>
            </p:nvSpPr>
            <p:spPr>
              <a:xfrm rot="21433097">
                <a:off x="1657350" y="1474469"/>
                <a:ext cx="10104120" cy="4800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2B0CA43-F68A-D86B-B8DC-8DE9601E444C}"/>
                  </a:ext>
                </a:extLst>
              </p:cNvPr>
              <p:cNvSpPr/>
              <p:nvPr/>
            </p:nvSpPr>
            <p:spPr>
              <a:xfrm rot="21009385">
                <a:off x="300281" y="2906504"/>
                <a:ext cx="11749167" cy="924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D0884D3-E22F-BB13-6C5B-27D545558ECB}"/>
                  </a:ext>
                </a:extLst>
              </p:cNvPr>
              <p:cNvSpPr/>
              <p:nvPr/>
            </p:nvSpPr>
            <p:spPr>
              <a:xfrm rot="220679">
                <a:off x="10908634" y="1270174"/>
                <a:ext cx="1053550" cy="546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9A0F3BA-4F70-9F7A-6CFF-7B615552E267}"/>
                </a:ext>
              </a:extLst>
            </p:cNvPr>
            <p:cNvSpPr/>
            <p:nvPr/>
          </p:nvSpPr>
          <p:spPr>
            <a:xfrm rot="19258187">
              <a:off x="-143424" y="2483601"/>
              <a:ext cx="2826444" cy="54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C6FC701-1AB2-8968-16F8-85546DC09FDB}"/>
              </a:ext>
            </a:extLst>
          </p:cNvPr>
          <p:cNvSpPr txBox="1"/>
          <p:nvPr/>
        </p:nvSpPr>
        <p:spPr>
          <a:xfrm>
            <a:off x="631586" y="4337595"/>
            <a:ext cx="4223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Lower-Impact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Paved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Structures w/shallow foundations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26517B-87BA-39CA-F189-C13F4217F958}"/>
              </a:ext>
            </a:extLst>
          </p:cNvPr>
          <p:cNvSpPr txBox="1"/>
          <p:nvPr/>
        </p:nvSpPr>
        <p:spPr>
          <a:xfrm>
            <a:off x="753637" y="372589"/>
            <a:ext cx="1124044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Potential Land Uses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69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E8A5644-D192-4FFC-BA46-62D760D54391}"/>
              </a:ext>
            </a:extLst>
          </p:cNvPr>
          <p:cNvGrpSpPr/>
          <p:nvPr/>
        </p:nvGrpSpPr>
        <p:grpSpPr>
          <a:xfrm>
            <a:off x="163771" y="1143776"/>
            <a:ext cx="11764371" cy="3452885"/>
            <a:chOff x="163771" y="1132760"/>
            <a:chExt cx="11764371" cy="34528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BA4BD3-56EE-DBEB-CC3C-A94AD9686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937" t="37214" r="5783" b="31144"/>
            <a:stretch/>
          </p:blipFill>
          <p:spPr>
            <a:xfrm>
              <a:off x="163771" y="1132760"/>
              <a:ext cx="11764371" cy="345288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C23C32-2AF0-D5A8-1D0D-3AE4824A34E2}"/>
                </a:ext>
              </a:extLst>
            </p:cNvPr>
            <p:cNvCxnSpPr>
              <a:cxnSpLocks/>
            </p:cNvCxnSpPr>
            <p:nvPr/>
          </p:nvCxnSpPr>
          <p:spPr>
            <a:xfrm>
              <a:off x="6741994" y="2047164"/>
              <a:ext cx="0" cy="682388"/>
            </a:xfrm>
            <a:prstGeom prst="line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9C05349-2CA4-B375-1DB7-FFDEEF685FFD}"/>
                </a:ext>
              </a:extLst>
            </p:cNvPr>
            <p:cNvSpPr/>
            <p:nvPr/>
          </p:nvSpPr>
          <p:spPr>
            <a:xfrm>
              <a:off x="1405719" y="2129051"/>
              <a:ext cx="5023486" cy="1501253"/>
            </a:xfrm>
            <a:custGeom>
              <a:avLst/>
              <a:gdLst>
                <a:gd name="connsiteX0" fmla="*/ 0 w 5023486"/>
                <a:gd name="connsiteY0" fmla="*/ 1501253 h 1501253"/>
                <a:gd name="connsiteX1" fmla="*/ 95535 w 5023486"/>
                <a:gd name="connsiteY1" fmla="*/ 1446662 h 1501253"/>
                <a:gd name="connsiteX2" fmla="*/ 163774 w 5023486"/>
                <a:gd name="connsiteY2" fmla="*/ 1433015 h 1501253"/>
                <a:gd name="connsiteX3" fmla="*/ 245660 w 5023486"/>
                <a:gd name="connsiteY3" fmla="*/ 1405719 h 1501253"/>
                <a:gd name="connsiteX4" fmla="*/ 300251 w 5023486"/>
                <a:gd name="connsiteY4" fmla="*/ 1392071 h 1501253"/>
                <a:gd name="connsiteX5" fmla="*/ 341194 w 5023486"/>
                <a:gd name="connsiteY5" fmla="*/ 1378424 h 1501253"/>
                <a:gd name="connsiteX6" fmla="*/ 545911 w 5023486"/>
                <a:gd name="connsiteY6" fmla="*/ 1351128 h 1501253"/>
                <a:gd name="connsiteX7" fmla="*/ 668741 w 5023486"/>
                <a:gd name="connsiteY7" fmla="*/ 1323833 h 1501253"/>
                <a:gd name="connsiteX8" fmla="*/ 709684 w 5023486"/>
                <a:gd name="connsiteY8" fmla="*/ 1310185 h 1501253"/>
                <a:gd name="connsiteX9" fmla="*/ 941696 w 5023486"/>
                <a:gd name="connsiteY9" fmla="*/ 1282889 h 1501253"/>
                <a:gd name="connsiteX10" fmla="*/ 1050878 w 5023486"/>
                <a:gd name="connsiteY10" fmla="*/ 1269242 h 1501253"/>
                <a:gd name="connsiteX11" fmla="*/ 1269242 w 5023486"/>
                <a:gd name="connsiteY11" fmla="*/ 1228298 h 1501253"/>
                <a:gd name="connsiteX12" fmla="*/ 1351129 w 5023486"/>
                <a:gd name="connsiteY12" fmla="*/ 1214650 h 1501253"/>
                <a:gd name="connsiteX13" fmla="*/ 1460311 w 5023486"/>
                <a:gd name="connsiteY13" fmla="*/ 1187355 h 1501253"/>
                <a:gd name="connsiteX14" fmla="*/ 1596788 w 5023486"/>
                <a:gd name="connsiteY14" fmla="*/ 1160059 h 1501253"/>
                <a:gd name="connsiteX15" fmla="*/ 1951630 w 5023486"/>
                <a:gd name="connsiteY15" fmla="*/ 1146412 h 1501253"/>
                <a:gd name="connsiteX16" fmla="*/ 2183642 w 5023486"/>
                <a:gd name="connsiteY16" fmla="*/ 1119116 h 1501253"/>
                <a:gd name="connsiteX17" fmla="*/ 2306472 w 5023486"/>
                <a:gd name="connsiteY17" fmla="*/ 1078173 h 1501253"/>
                <a:gd name="connsiteX18" fmla="*/ 2511188 w 5023486"/>
                <a:gd name="connsiteY18" fmla="*/ 1009934 h 1501253"/>
                <a:gd name="connsiteX19" fmla="*/ 2634018 w 5023486"/>
                <a:gd name="connsiteY19" fmla="*/ 968991 h 1501253"/>
                <a:gd name="connsiteX20" fmla="*/ 2674962 w 5023486"/>
                <a:gd name="connsiteY20" fmla="*/ 955343 h 1501253"/>
                <a:gd name="connsiteX21" fmla="*/ 2743200 w 5023486"/>
                <a:gd name="connsiteY21" fmla="*/ 941695 h 1501253"/>
                <a:gd name="connsiteX22" fmla="*/ 2825087 w 5023486"/>
                <a:gd name="connsiteY22" fmla="*/ 914400 h 1501253"/>
                <a:gd name="connsiteX23" fmla="*/ 3043451 w 5023486"/>
                <a:gd name="connsiteY23" fmla="*/ 887104 h 1501253"/>
                <a:gd name="connsiteX24" fmla="*/ 3111690 w 5023486"/>
                <a:gd name="connsiteY24" fmla="*/ 873456 h 1501253"/>
                <a:gd name="connsiteX25" fmla="*/ 3207224 w 5023486"/>
                <a:gd name="connsiteY25" fmla="*/ 859809 h 1501253"/>
                <a:gd name="connsiteX26" fmla="*/ 3275463 w 5023486"/>
                <a:gd name="connsiteY26" fmla="*/ 846161 h 1501253"/>
                <a:gd name="connsiteX27" fmla="*/ 3357350 w 5023486"/>
                <a:gd name="connsiteY27" fmla="*/ 832513 h 1501253"/>
                <a:gd name="connsiteX28" fmla="*/ 3439236 w 5023486"/>
                <a:gd name="connsiteY28" fmla="*/ 791570 h 1501253"/>
                <a:gd name="connsiteX29" fmla="*/ 3480180 w 5023486"/>
                <a:gd name="connsiteY29" fmla="*/ 750627 h 1501253"/>
                <a:gd name="connsiteX30" fmla="*/ 3562066 w 5023486"/>
                <a:gd name="connsiteY30" fmla="*/ 682388 h 1501253"/>
                <a:gd name="connsiteX31" fmla="*/ 3589362 w 5023486"/>
                <a:gd name="connsiteY31" fmla="*/ 641445 h 1501253"/>
                <a:gd name="connsiteX32" fmla="*/ 3630305 w 5023486"/>
                <a:gd name="connsiteY32" fmla="*/ 627797 h 1501253"/>
                <a:gd name="connsiteX33" fmla="*/ 3862317 w 5023486"/>
                <a:gd name="connsiteY33" fmla="*/ 614149 h 1501253"/>
                <a:gd name="connsiteX34" fmla="*/ 4026090 w 5023486"/>
                <a:gd name="connsiteY34" fmla="*/ 586853 h 1501253"/>
                <a:gd name="connsiteX35" fmla="*/ 4121624 w 5023486"/>
                <a:gd name="connsiteY35" fmla="*/ 573206 h 1501253"/>
                <a:gd name="connsiteX36" fmla="*/ 4258102 w 5023486"/>
                <a:gd name="connsiteY36" fmla="*/ 545910 h 1501253"/>
                <a:gd name="connsiteX37" fmla="*/ 4967785 w 5023486"/>
                <a:gd name="connsiteY37" fmla="*/ 518615 h 1501253"/>
                <a:gd name="connsiteX38" fmla="*/ 5022377 w 5023486"/>
                <a:gd name="connsiteY38" fmla="*/ 464024 h 1501253"/>
                <a:gd name="connsiteX39" fmla="*/ 4995081 w 5023486"/>
                <a:gd name="connsiteY39" fmla="*/ 423080 h 1501253"/>
                <a:gd name="connsiteX40" fmla="*/ 4967785 w 5023486"/>
                <a:gd name="connsiteY40" fmla="*/ 0 h 150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023486" h="1501253">
                  <a:moveTo>
                    <a:pt x="0" y="1501253"/>
                  </a:moveTo>
                  <a:cubicBezTo>
                    <a:pt x="31845" y="1483056"/>
                    <a:pt x="61679" y="1460769"/>
                    <a:pt x="95535" y="1446662"/>
                  </a:cubicBezTo>
                  <a:cubicBezTo>
                    <a:pt x="116947" y="1437740"/>
                    <a:pt x="141395" y="1439118"/>
                    <a:pt x="163774" y="1433015"/>
                  </a:cubicBezTo>
                  <a:cubicBezTo>
                    <a:pt x="191532" y="1425445"/>
                    <a:pt x="217747" y="1412697"/>
                    <a:pt x="245660" y="1405719"/>
                  </a:cubicBezTo>
                  <a:cubicBezTo>
                    <a:pt x="263857" y="1401170"/>
                    <a:pt x="282216" y="1397224"/>
                    <a:pt x="300251" y="1392071"/>
                  </a:cubicBezTo>
                  <a:cubicBezTo>
                    <a:pt x="314083" y="1388119"/>
                    <a:pt x="327088" y="1381245"/>
                    <a:pt x="341194" y="1378424"/>
                  </a:cubicBezTo>
                  <a:cubicBezTo>
                    <a:pt x="387155" y="1369232"/>
                    <a:pt x="502730" y="1357771"/>
                    <a:pt x="545911" y="1351128"/>
                  </a:cubicBezTo>
                  <a:cubicBezTo>
                    <a:pt x="576389" y="1346439"/>
                    <a:pt x="637051" y="1332887"/>
                    <a:pt x="668741" y="1323833"/>
                  </a:cubicBezTo>
                  <a:cubicBezTo>
                    <a:pt x="682573" y="1319881"/>
                    <a:pt x="695577" y="1313006"/>
                    <a:pt x="709684" y="1310185"/>
                  </a:cubicBezTo>
                  <a:cubicBezTo>
                    <a:pt x="774784" y="1297165"/>
                    <a:pt x="880791" y="1289656"/>
                    <a:pt x="941696" y="1282889"/>
                  </a:cubicBezTo>
                  <a:cubicBezTo>
                    <a:pt x="978149" y="1278839"/>
                    <a:pt x="1014484" y="1273791"/>
                    <a:pt x="1050878" y="1269242"/>
                  </a:cubicBezTo>
                  <a:cubicBezTo>
                    <a:pt x="1159160" y="1242171"/>
                    <a:pt x="1086968" y="1258678"/>
                    <a:pt x="1269242" y="1228298"/>
                  </a:cubicBezTo>
                  <a:cubicBezTo>
                    <a:pt x="1296538" y="1223749"/>
                    <a:pt x="1324877" y="1223400"/>
                    <a:pt x="1351129" y="1214650"/>
                  </a:cubicBezTo>
                  <a:cubicBezTo>
                    <a:pt x="1424294" y="1190263"/>
                    <a:pt x="1361493" y="1209315"/>
                    <a:pt x="1460311" y="1187355"/>
                  </a:cubicBezTo>
                  <a:cubicBezTo>
                    <a:pt x="1511531" y="1175973"/>
                    <a:pt x="1540978" y="1163547"/>
                    <a:pt x="1596788" y="1160059"/>
                  </a:cubicBezTo>
                  <a:cubicBezTo>
                    <a:pt x="1714926" y="1152676"/>
                    <a:pt x="1833349" y="1150961"/>
                    <a:pt x="1951630" y="1146412"/>
                  </a:cubicBezTo>
                  <a:cubicBezTo>
                    <a:pt x="1985594" y="1143016"/>
                    <a:pt x="2137497" y="1129765"/>
                    <a:pt x="2183642" y="1119116"/>
                  </a:cubicBezTo>
                  <a:cubicBezTo>
                    <a:pt x="2183657" y="1119113"/>
                    <a:pt x="2285993" y="1085000"/>
                    <a:pt x="2306472" y="1078173"/>
                  </a:cubicBezTo>
                  <a:lnTo>
                    <a:pt x="2511188" y="1009934"/>
                  </a:lnTo>
                  <a:lnTo>
                    <a:pt x="2634018" y="968991"/>
                  </a:lnTo>
                  <a:cubicBezTo>
                    <a:pt x="2647666" y="964442"/>
                    <a:pt x="2660855" y="958164"/>
                    <a:pt x="2674962" y="955343"/>
                  </a:cubicBezTo>
                  <a:cubicBezTo>
                    <a:pt x="2697708" y="950794"/>
                    <a:pt x="2720821" y="947798"/>
                    <a:pt x="2743200" y="941695"/>
                  </a:cubicBezTo>
                  <a:cubicBezTo>
                    <a:pt x="2770958" y="934125"/>
                    <a:pt x="2796491" y="917577"/>
                    <a:pt x="2825087" y="914400"/>
                  </a:cubicBezTo>
                  <a:cubicBezTo>
                    <a:pt x="2905074" y="905512"/>
                    <a:pt x="2965555" y="900087"/>
                    <a:pt x="3043451" y="887104"/>
                  </a:cubicBezTo>
                  <a:cubicBezTo>
                    <a:pt x="3066332" y="883290"/>
                    <a:pt x="3088809" y="877269"/>
                    <a:pt x="3111690" y="873456"/>
                  </a:cubicBezTo>
                  <a:cubicBezTo>
                    <a:pt x="3143420" y="868168"/>
                    <a:pt x="3175494" y="865097"/>
                    <a:pt x="3207224" y="859809"/>
                  </a:cubicBezTo>
                  <a:cubicBezTo>
                    <a:pt x="3230105" y="855996"/>
                    <a:pt x="3252640" y="850311"/>
                    <a:pt x="3275463" y="846161"/>
                  </a:cubicBezTo>
                  <a:cubicBezTo>
                    <a:pt x="3302689" y="841211"/>
                    <a:pt x="3330054" y="837062"/>
                    <a:pt x="3357350" y="832513"/>
                  </a:cubicBezTo>
                  <a:cubicBezTo>
                    <a:pt x="3398384" y="818835"/>
                    <a:pt x="3403961" y="820965"/>
                    <a:pt x="3439236" y="791570"/>
                  </a:cubicBezTo>
                  <a:cubicBezTo>
                    <a:pt x="3454064" y="779214"/>
                    <a:pt x="3465353" y="762983"/>
                    <a:pt x="3480180" y="750627"/>
                  </a:cubicBezTo>
                  <a:cubicBezTo>
                    <a:pt x="3538735" y="701831"/>
                    <a:pt x="3507697" y="747630"/>
                    <a:pt x="3562066" y="682388"/>
                  </a:cubicBezTo>
                  <a:cubicBezTo>
                    <a:pt x="3572567" y="669787"/>
                    <a:pt x="3576554" y="651692"/>
                    <a:pt x="3589362" y="641445"/>
                  </a:cubicBezTo>
                  <a:cubicBezTo>
                    <a:pt x="3600596" y="632458"/>
                    <a:pt x="3615990" y="629228"/>
                    <a:pt x="3630305" y="627797"/>
                  </a:cubicBezTo>
                  <a:cubicBezTo>
                    <a:pt x="3707392" y="620088"/>
                    <a:pt x="3784980" y="618698"/>
                    <a:pt x="3862317" y="614149"/>
                  </a:cubicBezTo>
                  <a:cubicBezTo>
                    <a:pt x="3945533" y="586410"/>
                    <a:pt x="3879823" y="605136"/>
                    <a:pt x="4026090" y="586853"/>
                  </a:cubicBezTo>
                  <a:cubicBezTo>
                    <a:pt x="4058010" y="582863"/>
                    <a:pt x="4089779" y="577755"/>
                    <a:pt x="4121624" y="573206"/>
                  </a:cubicBezTo>
                  <a:cubicBezTo>
                    <a:pt x="4190747" y="550165"/>
                    <a:pt x="4153554" y="559850"/>
                    <a:pt x="4258102" y="545910"/>
                  </a:cubicBezTo>
                  <a:cubicBezTo>
                    <a:pt x="4542762" y="507955"/>
                    <a:pt x="4457234" y="530218"/>
                    <a:pt x="4967785" y="518615"/>
                  </a:cubicBezTo>
                  <a:cubicBezTo>
                    <a:pt x="4996517" y="509038"/>
                    <a:pt x="5030039" y="509995"/>
                    <a:pt x="5022377" y="464024"/>
                  </a:cubicBezTo>
                  <a:cubicBezTo>
                    <a:pt x="5019680" y="447844"/>
                    <a:pt x="5001743" y="438069"/>
                    <a:pt x="4995081" y="423080"/>
                  </a:cubicBezTo>
                  <a:cubicBezTo>
                    <a:pt x="4931819" y="280743"/>
                    <a:pt x="4967785" y="182426"/>
                    <a:pt x="496778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D2011907-CFE9-8A11-A769-B18656073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6840194" y="2131017"/>
              <a:ext cx="357358" cy="178231"/>
            </a:xfrm>
            <a:prstGeom prst="rect">
              <a:avLst/>
            </a:prstGeom>
          </p:spPr>
        </p:pic>
        <p:pic>
          <p:nvPicPr>
            <p:cNvPr id="21" name="Picture 20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FB5B4425-E44A-884A-54FE-24D396848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7139828" y="2283417"/>
              <a:ext cx="357358" cy="178231"/>
            </a:xfrm>
            <a:prstGeom prst="rect">
              <a:avLst/>
            </a:prstGeom>
          </p:spPr>
        </p:pic>
        <p:pic>
          <p:nvPicPr>
            <p:cNvPr id="22" name="Picture 21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6E07D513-50B4-F6D8-2669-A72E6CFCA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6849234" y="2469397"/>
              <a:ext cx="357358" cy="178231"/>
            </a:xfrm>
            <a:prstGeom prst="rect">
              <a:avLst/>
            </a:prstGeom>
          </p:spPr>
        </p:pic>
        <p:pic>
          <p:nvPicPr>
            <p:cNvPr id="23" name="Picture 22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1A7E2DA5-42E1-148F-9FD3-E525856F6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7414923" y="2070315"/>
              <a:ext cx="357358" cy="178231"/>
            </a:xfrm>
            <a:prstGeom prst="rect">
              <a:avLst/>
            </a:prstGeom>
          </p:spPr>
        </p:pic>
        <p:pic>
          <p:nvPicPr>
            <p:cNvPr id="24" name="Picture 23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BAF1D022-59CB-6352-3F8E-0851C0FF0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7527286" y="2322163"/>
              <a:ext cx="357358" cy="178231"/>
            </a:xfrm>
            <a:prstGeom prst="rect">
              <a:avLst/>
            </a:prstGeom>
          </p:spPr>
        </p:pic>
        <p:pic>
          <p:nvPicPr>
            <p:cNvPr id="25" name="Picture 24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AD3D9603-6FFC-02FF-FFFF-724E6A7A6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7837252" y="2101312"/>
              <a:ext cx="357358" cy="178231"/>
            </a:xfrm>
            <a:prstGeom prst="rect">
              <a:avLst/>
            </a:prstGeom>
          </p:spPr>
        </p:pic>
        <p:pic>
          <p:nvPicPr>
            <p:cNvPr id="26" name="Picture 25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62FBB4B5-2E2B-D553-46D1-D862EA00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8081349" y="2233047"/>
              <a:ext cx="357358" cy="178231"/>
            </a:xfrm>
            <a:prstGeom prst="rect">
              <a:avLst/>
            </a:prstGeom>
          </p:spPr>
        </p:pic>
        <p:pic>
          <p:nvPicPr>
            <p:cNvPr id="27" name="Picture 26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47B9045E-B561-B8E6-607D-2ADBB289B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8294451" y="2054817"/>
              <a:ext cx="357358" cy="178231"/>
            </a:xfrm>
            <a:prstGeom prst="rect">
              <a:avLst/>
            </a:prstGeom>
          </p:spPr>
        </p:pic>
        <p:pic>
          <p:nvPicPr>
            <p:cNvPr id="28" name="Picture 27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7094DFE9-B5C4-4224-91E6-242F37FD3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8627665" y="2140058"/>
              <a:ext cx="357358" cy="178231"/>
            </a:xfrm>
            <a:prstGeom prst="rect">
              <a:avLst/>
            </a:prstGeom>
          </p:spPr>
        </p:pic>
        <p:pic>
          <p:nvPicPr>
            <p:cNvPr id="29" name="Picture 28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13FE0020-3F9F-B16F-6116-6A86F0AAE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8938923" y="1963119"/>
              <a:ext cx="357358" cy="178231"/>
            </a:xfrm>
            <a:prstGeom prst="rect">
              <a:avLst/>
            </a:prstGeom>
          </p:spPr>
        </p:pic>
        <p:pic>
          <p:nvPicPr>
            <p:cNvPr id="30" name="Picture 29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EA32C770-E777-685B-4665-4737F195A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9423245" y="1970868"/>
              <a:ext cx="357358" cy="178231"/>
            </a:xfrm>
            <a:prstGeom prst="rect">
              <a:avLst/>
            </a:prstGeom>
          </p:spPr>
        </p:pic>
        <p:pic>
          <p:nvPicPr>
            <p:cNvPr id="31" name="Picture 30" descr="A black symbol with a line&#10;&#10;Description automatically generated with medium confidence">
              <a:extLst>
                <a:ext uri="{FF2B5EF4-FFF2-40B4-BE49-F238E27FC236}">
                  <a16:creationId xmlns:a16="http://schemas.microsoft.com/office/drawing/2014/main" id="{5AD082B1-F56A-2587-03E7-25539829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63"/>
            <a:stretch/>
          </p:blipFill>
          <p:spPr>
            <a:xfrm>
              <a:off x="9892068" y="1924373"/>
              <a:ext cx="357358" cy="178231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B5C566A-CD35-A2F8-CC66-2306053A4170}"/>
              </a:ext>
            </a:extLst>
          </p:cNvPr>
          <p:cNvSpPr/>
          <p:nvPr/>
        </p:nvSpPr>
        <p:spPr>
          <a:xfrm rot="19258187">
            <a:off x="-150678" y="2536942"/>
            <a:ext cx="2826444" cy="54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2CBA88-69FB-7E4F-EA7A-8CEA2CA5EE74}"/>
              </a:ext>
            </a:extLst>
          </p:cNvPr>
          <p:cNvGrpSpPr/>
          <p:nvPr/>
        </p:nvGrpSpPr>
        <p:grpSpPr>
          <a:xfrm>
            <a:off x="300281" y="1270174"/>
            <a:ext cx="11749167" cy="2560741"/>
            <a:chOff x="300281" y="1270174"/>
            <a:chExt cx="11749167" cy="2560741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E528C07F-FE43-2408-502B-61C2AFCB5B49}"/>
                </a:ext>
              </a:extLst>
            </p:cNvPr>
            <p:cNvSpPr/>
            <p:nvPr/>
          </p:nvSpPr>
          <p:spPr>
            <a:xfrm>
              <a:off x="1418095" y="2084522"/>
              <a:ext cx="5323668" cy="1565329"/>
            </a:xfrm>
            <a:custGeom>
              <a:avLst/>
              <a:gdLst>
                <a:gd name="connsiteX0" fmla="*/ 0 w 5323668"/>
                <a:gd name="connsiteY0" fmla="*/ 1565329 h 1565329"/>
                <a:gd name="connsiteX1" fmla="*/ 5323668 w 5323668"/>
                <a:gd name="connsiteY1" fmla="*/ 643180 h 1565329"/>
                <a:gd name="connsiteX2" fmla="*/ 5300420 w 5323668"/>
                <a:gd name="connsiteY2" fmla="*/ 0 h 1565329"/>
                <a:gd name="connsiteX3" fmla="*/ 4967207 w 5323668"/>
                <a:gd name="connsiteY3" fmla="*/ 30997 h 1565329"/>
                <a:gd name="connsiteX4" fmla="*/ 4951708 w 5323668"/>
                <a:gd name="connsiteY4" fmla="*/ 247973 h 1565329"/>
                <a:gd name="connsiteX5" fmla="*/ 4982705 w 5323668"/>
                <a:gd name="connsiteY5" fmla="*/ 426203 h 1565329"/>
                <a:gd name="connsiteX6" fmla="*/ 5036949 w 5323668"/>
                <a:gd name="connsiteY6" fmla="*/ 550190 h 1565329"/>
                <a:gd name="connsiteX7" fmla="*/ 4897464 w 5323668"/>
                <a:gd name="connsiteY7" fmla="*/ 581186 h 1565329"/>
                <a:gd name="connsiteX8" fmla="*/ 4502258 w 5323668"/>
                <a:gd name="connsiteY8" fmla="*/ 581186 h 1565329"/>
                <a:gd name="connsiteX9" fmla="*/ 4347274 w 5323668"/>
                <a:gd name="connsiteY9" fmla="*/ 604434 h 1565329"/>
                <a:gd name="connsiteX10" fmla="*/ 3828081 w 5323668"/>
                <a:gd name="connsiteY10" fmla="*/ 674176 h 1565329"/>
                <a:gd name="connsiteX11" fmla="*/ 3580108 w 5323668"/>
                <a:gd name="connsiteY11" fmla="*/ 689675 h 1565329"/>
                <a:gd name="connsiteX12" fmla="*/ 3409627 w 5323668"/>
                <a:gd name="connsiteY12" fmla="*/ 883403 h 1565329"/>
                <a:gd name="connsiteX13" fmla="*/ 2843939 w 5323668"/>
                <a:gd name="connsiteY13" fmla="*/ 968644 h 1565329"/>
                <a:gd name="connsiteX14" fmla="*/ 2107769 w 5323668"/>
                <a:gd name="connsiteY14" fmla="*/ 1185620 h 1565329"/>
                <a:gd name="connsiteX15" fmla="*/ 1580827 w 5323668"/>
                <a:gd name="connsiteY15" fmla="*/ 1216617 h 1565329"/>
                <a:gd name="connsiteX16" fmla="*/ 1038386 w 5323668"/>
                <a:gd name="connsiteY16" fmla="*/ 1332854 h 1565329"/>
                <a:gd name="connsiteX17" fmla="*/ 774915 w 5323668"/>
                <a:gd name="connsiteY17" fmla="*/ 1340603 h 1565329"/>
                <a:gd name="connsiteX18" fmla="*/ 255722 w 5323668"/>
                <a:gd name="connsiteY18" fmla="*/ 1456841 h 1565329"/>
                <a:gd name="connsiteX19" fmla="*/ 0 w 5323668"/>
                <a:gd name="connsiteY19" fmla="*/ 1565329 h 156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23668" h="1565329">
                  <a:moveTo>
                    <a:pt x="0" y="1565329"/>
                  </a:moveTo>
                  <a:lnTo>
                    <a:pt x="5323668" y="643180"/>
                  </a:lnTo>
                  <a:lnTo>
                    <a:pt x="5300420" y="0"/>
                  </a:lnTo>
                  <a:lnTo>
                    <a:pt x="4967207" y="30997"/>
                  </a:lnTo>
                  <a:lnTo>
                    <a:pt x="4951708" y="247973"/>
                  </a:lnTo>
                  <a:lnTo>
                    <a:pt x="4982705" y="426203"/>
                  </a:lnTo>
                  <a:lnTo>
                    <a:pt x="5036949" y="550190"/>
                  </a:lnTo>
                  <a:lnTo>
                    <a:pt x="4897464" y="581186"/>
                  </a:lnTo>
                  <a:lnTo>
                    <a:pt x="4502258" y="581186"/>
                  </a:lnTo>
                  <a:lnTo>
                    <a:pt x="4347274" y="604434"/>
                  </a:lnTo>
                  <a:lnTo>
                    <a:pt x="3828081" y="674176"/>
                  </a:lnTo>
                  <a:lnTo>
                    <a:pt x="3580108" y="689675"/>
                  </a:lnTo>
                  <a:lnTo>
                    <a:pt x="3409627" y="883403"/>
                  </a:lnTo>
                  <a:lnTo>
                    <a:pt x="2843939" y="968644"/>
                  </a:lnTo>
                  <a:lnTo>
                    <a:pt x="2107769" y="1185620"/>
                  </a:lnTo>
                  <a:lnTo>
                    <a:pt x="1580827" y="1216617"/>
                  </a:lnTo>
                  <a:lnTo>
                    <a:pt x="1038386" y="1332854"/>
                  </a:lnTo>
                  <a:lnTo>
                    <a:pt x="774915" y="1340603"/>
                  </a:lnTo>
                  <a:lnTo>
                    <a:pt x="255722" y="1456841"/>
                  </a:lnTo>
                  <a:lnTo>
                    <a:pt x="0" y="1565329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CF8EBFA-DF07-C1EF-BDEF-8247053294B6}"/>
                </a:ext>
              </a:extLst>
            </p:cNvPr>
            <p:cNvSpPr/>
            <p:nvPr/>
          </p:nvSpPr>
          <p:spPr>
            <a:xfrm>
              <a:off x="2974554" y="2126255"/>
              <a:ext cx="3415229" cy="1134738"/>
            </a:xfrm>
            <a:custGeom>
              <a:avLst/>
              <a:gdLst>
                <a:gd name="connsiteX0" fmla="*/ 837282 w 3415229"/>
                <a:gd name="connsiteY0" fmla="*/ 429658 h 1134738"/>
                <a:gd name="connsiteX1" fmla="*/ 727113 w 3415229"/>
                <a:gd name="connsiteY1" fmla="*/ 451692 h 1134738"/>
                <a:gd name="connsiteX2" fmla="*/ 0 w 3415229"/>
                <a:gd name="connsiteY2" fmla="*/ 870333 h 1134738"/>
                <a:gd name="connsiteX3" fmla="*/ 198304 w 3415229"/>
                <a:gd name="connsiteY3" fmla="*/ 1134738 h 1134738"/>
                <a:gd name="connsiteX4" fmla="*/ 440675 w 3415229"/>
                <a:gd name="connsiteY4" fmla="*/ 1134738 h 1134738"/>
                <a:gd name="connsiteX5" fmla="*/ 782198 w 3415229"/>
                <a:gd name="connsiteY5" fmla="*/ 1057620 h 1134738"/>
                <a:gd name="connsiteX6" fmla="*/ 1024569 w 3415229"/>
                <a:gd name="connsiteY6" fmla="*/ 969485 h 1134738"/>
                <a:gd name="connsiteX7" fmla="*/ 1277957 w 3415229"/>
                <a:gd name="connsiteY7" fmla="*/ 881350 h 1134738"/>
                <a:gd name="connsiteX8" fmla="*/ 1652530 w 3415229"/>
                <a:gd name="connsiteY8" fmla="*/ 848299 h 1134738"/>
                <a:gd name="connsiteX9" fmla="*/ 1784733 w 3415229"/>
                <a:gd name="connsiteY9" fmla="*/ 826265 h 1134738"/>
                <a:gd name="connsiteX10" fmla="*/ 2038121 w 3415229"/>
                <a:gd name="connsiteY10" fmla="*/ 627962 h 1134738"/>
                <a:gd name="connsiteX11" fmla="*/ 2489812 w 3415229"/>
                <a:gd name="connsiteY11" fmla="*/ 572878 h 1134738"/>
                <a:gd name="connsiteX12" fmla="*/ 2930487 w 3415229"/>
                <a:gd name="connsiteY12" fmla="*/ 506776 h 1134738"/>
                <a:gd name="connsiteX13" fmla="*/ 3249976 w 3415229"/>
                <a:gd name="connsiteY13" fmla="*/ 506776 h 1134738"/>
                <a:gd name="connsiteX14" fmla="*/ 3415229 w 3415229"/>
                <a:gd name="connsiteY14" fmla="*/ 506776 h 1134738"/>
                <a:gd name="connsiteX15" fmla="*/ 3371162 w 3415229"/>
                <a:gd name="connsiteY15" fmla="*/ 253388 h 1134738"/>
                <a:gd name="connsiteX16" fmla="*/ 3371162 w 3415229"/>
                <a:gd name="connsiteY16" fmla="*/ 99152 h 1134738"/>
                <a:gd name="connsiteX17" fmla="*/ 3382179 w 3415229"/>
                <a:gd name="connsiteY17" fmla="*/ 0 h 1134738"/>
                <a:gd name="connsiteX18" fmla="*/ 1399142 w 3415229"/>
                <a:gd name="connsiteY18" fmla="*/ 121186 h 1134738"/>
                <a:gd name="connsiteX19" fmla="*/ 1399142 w 3415229"/>
                <a:gd name="connsiteY19" fmla="*/ 121186 h 1134738"/>
                <a:gd name="connsiteX20" fmla="*/ 1277957 w 3415229"/>
                <a:gd name="connsiteY20" fmla="*/ 165253 h 1134738"/>
                <a:gd name="connsiteX21" fmla="*/ 837282 w 3415229"/>
                <a:gd name="connsiteY21" fmla="*/ 429658 h 113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15229" h="1134738">
                  <a:moveTo>
                    <a:pt x="837282" y="429658"/>
                  </a:moveTo>
                  <a:lnTo>
                    <a:pt x="727113" y="451692"/>
                  </a:lnTo>
                  <a:lnTo>
                    <a:pt x="0" y="870333"/>
                  </a:lnTo>
                  <a:lnTo>
                    <a:pt x="198304" y="1134738"/>
                  </a:lnTo>
                  <a:lnTo>
                    <a:pt x="440675" y="1134738"/>
                  </a:lnTo>
                  <a:lnTo>
                    <a:pt x="782198" y="1057620"/>
                  </a:lnTo>
                  <a:lnTo>
                    <a:pt x="1024569" y="969485"/>
                  </a:lnTo>
                  <a:lnTo>
                    <a:pt x="1277957" y="881350"/>
                  </a:lnTo>
                  <a:lnTo>
                    <a:pt x="1652530" y="848299"/>
                  </a:lnTo>
                  <a:lnTo>
                    <a:pt x="1784733" y="826265"/>
                  </a:lnTo>
                  <a:lnTo>
                    <a:pt x="2038121" y="627962"/>
                  </a:lnTo>
                  <a:lnTo>
                    <a:pt x="2489812" y="572878"/>
                  </a:lnTo>
                  <a:lnTo>
                    <a:pt x="2930487" y="506776"/>
                  </a:lnTo>
                  <a:lnTo>
                    <a:pt x="3249976" y="506776"/>
                  </a:lnTo>
                  <a:lnTo>
                    <a:pt x="3415229" y="506776"/>
                  </a:lnTo>
                  <a:lnTo>
                    <a:pt x="3371162" y="253388"/>
                  </a:lnTo>
                  <a:lnTo>
                    <a:pt x="3371162" y="99152"/>
                  </a:lnTo>
                  <a:lnTo>
                    <a:pt x="3382179" y="0"/>
                  </a:lnTo>
                  <a:lnTo>
                    <a:pt x="1399142" y="121186"/>
                  </a:lnTo>
                  <a:lnTo>
                    <a:pt x="1399142" y="121186"/>
                  </a:lnTo>
                  <a:lnTo>
                    <a:pt x="1277957" y="165253"/>
                  </a:lnTo>
                  <a:lnTo>
                    <a:pt x="837282" y="429658"/>
                  </a:lnTo>
                  <a:close/>
                </a:path>
              </a:pathLst>
            </a:custGeom>
            <a:solidFill>
              <a:schemeClr val="bg2">
                <a:lumMod val="7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F53557-6B8B-E21A-8068-4127A6C48BF3}"/>
                </a:ext>
              </a:extLst>
            </p:cNvPr>
            <p:cNvSpPr txBox="1"/>
            <p:nvPr/>
          </p:nvSpPr>
          <p:spPr>
            <a:xfrm>
              <a:off x="2017645" y="2580883"/>
              <a:ext cx="133671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/>
                <a:t>Higher-Impact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38BAC1D-B97F-CBEE-FCF6-6962AA509BDD}"/>
                </a:ext>
              </a:extLst>
            </p:cNvPr>
            <p:cNvSpPr/>
            <p:nvPr/>
          </p:nvSpPr>
          <p:spPr>
            <a:xfrm rot="21433097">
              <a:off x="1657350" y="1474469"/>
              <a:ext cx="10104120" cy="480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A984ED-3691-1B5D-43E0-1EAAF6097A67}"/>
                </a:ext>
              </a:extLst>
            </p:cNvPr>
            <p:cNvSpPr/>
            <p:nvPr/>
          </p:nvSpPr>
          <p:spPr>
            <a:xfrm rot="21009385">
              <a:off x="300281" y="2906504"/>
              <a:ext cx="11749167" cy="924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80DE497-526C-07E9-8069-4B8EF10E894F}"/>
                </a:ext>
              </a:extLst>
            </p:cNvPr>
            <p:cNvSpPr/>
            <p:nvPr/>
          </p:nvSpPr>
          <p:spPr>
            <a:xfrm rot="220679">
              <a:off x="10908634" y="1270174"/>
              <a:ext cx="1053550" cy="54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C6FC701-1AB2-8968-16F8-85546DC09FDB}"/>
              </a:ext>
            </a:extLst>
          </p:cNvPr>
          <p:cNvSpPr txBox="1"/>
          <p:nvPr/>
        </p:nvSpPr>
        <p:spPr>
          <a:xfrm>
            <a:off x="780176" y="4383315"/>
            <a:ext cx="4223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Higher-Impact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Buildings w/typical foundations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Paved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Space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EEB005-6898-A834-0110-DC397B464BA5}"/>
              </a:ext>
            </a:extLst>
          </p:cNvPr>
          <p:cNvSpPr txBox="1"/>
          <p:nvPr/>
        </p:nvSpPr>
        <p:spPr>
          <a:xfrm>
            <a:off x="753637" y="372589"/>
            <a:ext cx="1124044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Potential Land Uses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3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0034"/>
            <a:ext cx="8229600" cy="601532"/>
          </a:xfrm>
        </p:spPr>
        <p:txBody>
          <a:bodyPr>
            <a:normAutofit fontScale="90000"/>
          </a:bodyPr>
          <a:lstStyle/>
          <a:p>
            <a:r>
              <a:rPr lang="en-US" dirty="0"/>
              <a:t>17 Uses for 17 Acres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6489"/>
            <a:ext cx="9003884" cy="5947264"/>
          </a:xfrm>
        </p:spPr>
        <p:txBody>
          <a:bodyPr numCol="2" spcCol="0">
            <a:normAutofit/>
          </a:bodyPr>
          <a:lstStyle/>
          <a:p>
            <a:pPr marL="0" indent="0">
              <a:buNone/>
            </a:pPr>
            <a:r>
              <a:rPr lang="en-US" dirty="0"/>
              <a:t>Lower-Impact</a:t>
            </a:r>
          </a:p>
          <a:p>
            <a:pPr marL="458788" indent="-449263">
              <a:lnSpc>
                <a:spcPct val="80000"/>
              </a:lnSpc>
            </a:pPr>
            <a:r>
              <a:rPr lang="en-US" sz="2200" dirty="0">
                <a:latin typeface="+mj-lt"/>
              </a:rPr>
              <a:t>Conservation, birding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Vegetation borders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Design with nature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Fields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Trailhead for future trail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River access area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Amphitheater 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Dog park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Highway materials recycling center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Shared parking 100 cars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School bus parking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Rest rooms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Solar generation</a:t>
            </a:r>
          </a:p>
          <a:p>
            <a:pPr marL="458788" indent="-44926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Waste-water leaching field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/>
              <a:t>	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3662363" algn="l"/>
              </a:tabLst>
            </a:pP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84FCA-F65F-C8A1-B7A8-B3793CEA54BB}"/>
              </a:ext>
            </a:extLst>
          </p:cNvPr>
          <p:cNvSpPr txBox="1"/>
          <p:nvPr/>
        </p:nvSpPr>
        <p:spPr>
          <a:xfrm>
            <a:off x="5849957" y="1072929"/>
            <a:ext cx="386692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3662363" algn="l"/>
              </a:tabLst>
            </a:pPr>
            <a:r>
              <a:rPr lang="en-US" sz="2800" dirty="0"/>
              <a:t>Higher-Impact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62363" algn="l"/>
              </a:tabLst>
            </a:pPr>
            <a:r>
              <a:rPr lang="en-US" sz="2200" dirty="0">
                <a:latin typeface="+mj-lt"/>
              </a:rPr>
              <a:t>Housing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662363" algn="l"/>
              </a:tabLst>
            </a:pPr>
            <a:r>
              <a:rPr lang="en-US" sz="2200" dirty="0">
                <a:latin typeface="+mj-lt"/>
              </a:rPr>
              <a:t>Commercial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Town gateway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11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028" y="440034"/>
            <a:ext cx="8229600" cy="601532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Needs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40A29-D7F6-F0AF-8947-1B1F4708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9542"/>
            <a:ext cx="10515600" cy="5558155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dirty="0">
                <a:latin typeface="+mj-lt"/>
              </a:rPr>
              <a:t>Interviews</a:t>
            </a:r>
          </a:p>
          <a:p>
            <a:pPr marL="0" indent="0">
              <a:buNone/>
            </a:pPr>
            <a:r>
              <a:rPr lang="en-US" sz="2800" i="1" dirty="0">
                <a:latin typeface="+mj-lt"/>
              </a:rPr>
              <a:t>Mike </a:t>
            </a:r>
            <a:r>
              <a:rPr lang="en-US" sz="2800" i="1" dirty="0" err="1">
                <a:latin typeface="+mj-lt"/>
              </a:rPr>
              <a:t>Scipion</a:t>
            </a:r>
            <a:r>
              <a:rPr lang="en-US" sz="2800" dirty="0">
                <a:latin typeface="+mj-lt"/>
              </a:rPr>
              <a:t>, P.E., Weston &amp; Sampson</a:t>
            </a:r>
          </a:p>
          <a:p>
            <a:pPr marL="0" indent="0">
              <a:buNone/>
            </a:pPr>
            <a:r>
              <a:rPr lang="en-US" i="1" dirty="0">
                <a:latin typeface="+mj-lt"/>
              </a:rPr>
              <a:t>Tom Fay, </a:t>
            </a:r>
            <a:r>
              <a:rPr lang="en-US" dirty="0">
                <a:latin typeface="+mj-lt"/>
              </a:rPr>
              <a:t>Chair, Landfill Visioning Committee, Wayland Selectman</a:t>
            </a:r>
          </a:p>
          <a:p>
            <a:pPr marL="0" indent="0">
              <a:buNone/>
            </a:pPr>
            <a:r>
              <a:rPr lang="en-US" sz="2800" i="1" dirty="0">
                <a:latin typeface="+mj-lt"/>
              </a:rPr>
              <a:t>Tom Holder</a:t>
            </a:r>
            <a:r>
              <a:rPr lang="en-US" sz="2800" dirty="0">
                <a:latin typeface="+mj-lt"/>
              </a:rPr>
              <a:t>, P.E. DPW Director</a:t>
            </a:r>
          </a:p>
          <a:p>
            <a:pPr marL="0" indent="0">
              <a:buNone/>
            </a:pPr>
            <a:r>
              <a:rPr lang="en-US" sz="2800" i="1" dirty="0">
                <a:latin typeface="+mj-lt"/>
              </a:rPr>
              <a:t>Susan </a:t>
            </a:r>
            <a:r>
              <a:rPr lang="en-US" sz="2800" i="1" dirty="0" err="1">
                <a:latin typeface="+mj-lt"/>
              </a:rPr>
              <a:t>Bottan</a:t>
            </a:r>
            <a:r>
              <a:rPr lang="en-US" sz="2800" dirty="0">
                <a:latin typeface="+mj-lt"/>
              </a:rPr>
              <a:t>, Wayland Public Schools</a:t>
            </a:r>
          </a:p>
          <a:p>
            <a:pPr marL="0" indent="0">
              <a:buNone/>
            </a:pPr>
            <a:r>
              <a:rPr lang="en-US" sz="2800" i="1" dirty="0">
                <a:latin typeface="+mj-lt"/>
              </a:rPr>
              <a:t>Katherine Brenna</a:t>
            </a:r>
            <a:r>
              <a:rPr lang="en-US" sz="2800" dirty="0">
                <a:latin typeface="+mj-lt"/>
              </a:rPr>
              <a:t>, Wayland Recreation Department</a:t>
            </a:r>
          </a:p>
          <a:p>
            <a:pPr marL="0" indent="0">
              <a:buNone/>
            </a:pPr>
            <a:r>
              <a:rPr lang="en-US" i="1" dirty="0">
                <a:latin typeface="+mj-lt"/>
              </a:rPr>
              <a:t>Brian </a:t>
            </a:r>
            <a:r>
              <a:rPr lang="en-US" i="1" dirty="0" err="1">
                <a:latin typeface="+mj-lt"/>
              </a:rPr>
              <a:t>Boggia</a:t>
            </a:r>
            <a:r>
              <a:rPr lang="en-US" dirty="0">
                <a:latin typeface="+mj-lt"/>
              </a:rPr>
              <a:t>, Wayland Housing Authority</a:t>
            </a: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Becky </a:t>
            </a:r>
            <a:r>
              <a:rPr lang="en-US" sz="2800" dirty="0" err="1">
                <a:latin typeface="+mj-lt"/>
              </a:rPr>
              <a:t>Stanizzi</a:t>
            </a:r>
            <a:r>
              <a:rPr lang="en-US" sz="2800" dirty="0">
                <a:latin typeface="+mj-lt"/>
              </a:rPr>
              <a:t>, Wayland Economic Development Committee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71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027" y="533400"/>
            <a:ext cx="8229600" cy="601532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Needs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40A29-D7F6-F0AF-8947-1B1F4708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544"/>
            <a:ext cx="10515600" cy="5558155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dirty="0">
                <a:latin typeface="+mj-lt"/>
              </a:rPr>
              <a:t>Additional Research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2020 Census</a:t>
            </a: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Informal Commercial Development Analysis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Dog Park Assessment</a:t>
            </a:r>
            <a:endParaRPr lang="en-US" sz="28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076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700" y="462150"/>
            <a:ext cx="8229600" cy="601532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Needs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40A29-D7F6-F0AF-8947-1B1F4708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9542"/>
            <a:ext cx="10688392" cy="555815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dirty="0">
                <a:latin typeface="+mj-lt"/>
              </a:rPr>
              <a:t>General Findings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>
                <a:latin typeface="+mj-lt"/>
              </a:rPr>
              <a:t>Highest Priority Needs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	Housing: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+mj-lt"/>
              </a:rPr>
              <a:t>		Starter Homes: 7.6% between 25-34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>
                <a:latin typeface="+mj-lt"/>
              </a:rPr>
              <a:t>		</a:t>
            </a:r>
            <a:r>
              <a:rPr lang="en-US" dirty="0">
                <a:latin typeface="+mj-lt"/>
              </a:rPr>
              <a:t>55+ Housing: 35% of population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>
                <a:latin typeface="+mj-lt"/>
              </a:rPr>
              <a:t>		Supported Housing for Youth w/disabilities (WHA White Paper)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>
                <a:latin typeface="+mj-lt"/>
              </a:rPr>
              <a:t>		New MBTA Housing requirements (Wayland 50 acres rezoning)</a:t>
            </a: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Secondary Priority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	Recreation: especially informal playing fields for soccer/lacrosse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Tertiary Priority</a:t>
            </a:r>
            <a:endParaRPr lang="en-US" sz="2800" dirty="0">
              <a:latin typeface="+mj-lt"/>
            </a:endParaRP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	Materials Handling: approximately 1 ac minimum needed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	Bus Parking: 20 spaces ideal</a:t>
            </a:r>
            <a:endParaRPr lang="en-US" sz="28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229600" cy="601532"/>
          </a:xfrm>
        </p:spPr>
        <p:txBody>
          <a:bodyPr>
            <a:normAutofit fontScale="90000"/>
          </a:bodyPr>
          <a:lstStyle/>
          <a:p>
            <a:r>
              <a:rPr lang="en-US" dirty="0"/>
              <a:t>Recommended Strategy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D95EDD4-BAA5-45B6-13A4-8B1C8E896F0C}"/>
              </a:ext>
            </a:extLst>
          </p:cNvPr>
          <p:cNvSpPr txBox="1">
            <a:spLocks/>
          </p:cNvSpPr>
          <p:nvPr/>
        </p:nvSpPr>
        <p:spPr>
          <a:xfrm>
            <a:off x="838200" y="1002664"/>
            <a:ext cx="11164910" cy="5558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Two Phase Approach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Phase 1: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   Area 1: Recreation w/poss. materials handling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   Area 2: Housing, esp. starter homes &amp; 55+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Phase 2: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   Area 1: Landbank to meet future housing needs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4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8BDEEC-31D5-C6D5-B350-47EA702DF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" t="10333" b="47333"/>
          <a:stretch/>
        </p:blipFill>
        <p:spPr>
          <a:xfrm>
            <a:off x="308609" y="3337560"/>
            <a:ext cx="10252787" cy="2903220"/>
          </a:xfrm>
          <a:prstGeom prst="rect">
            <a:avLst/>
          </a:prstGeom>
        </p:spPr>
      </p:pic>
      <p:pic>
        <p:nvPicPr>
          <p:cNvPr id="9" name="Picture 8" descr="A wooden structure on a grassy field&#10;&#10;Description automatically generated">
            <a:extLst>
              <a:ext uri="{FF2B5EF4-FFF2-40B4-BE49-F238E27FC236}">
                <a16:creationId xmlns:a16="http://schemas.microsoft.com/office/drawing/2014/main" id="{0E405DF4-7906-94AE-B9DA-352CF07C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989" y="4057650"/>
            <a:ext cx="1763793" cy="1295400"/>
          </a:xfrm>
          <a:prstGeom prst="rect">
            <a:avLst/>
          </a:prstGeom>
        </p:spPr>
      </p:pic>
      <p:pic>
        <p:nvPicPr>
          <p:cNvPr id="34" name="Picture 33" descr="A football player chasing a ball&#10;&#10;Description automatically generated">
            <a:extLst>
              <a:ext uri="{FF2B5EF4-FFF2-40B4-BE49-F238E27FC236}">
                <a16:creationId xmlns:a16="http://schemas.microsoft.com/office/drawing/2014/main" id="{DC430B26-D0FD-66DB-3510-9188CC932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580" y="4023360"/>
            <a:ext cx="1382615" cy="1350610"/>
          </a:xfrm>
          <a:prstGeom prst="rect">
            <a:avLst/>
          </a:prstGeom>
        </p:spPr>
      </p:pic>
      <p:pic>
        <p:nvPicPr>
          <p:cNvPr id="33" name="Picture 32" descr="A group of girls playing lacrosse&#10;&#10;Description automatically generated">
            <a:extLst>
              <a:ext uri="{FF2B5EF4-FFF2-40B4-BE49-F238E27FC236}">
                <a16:creationId xmlns:a16="http://schemas.microsoft.com/office/drawing/2014/main" id="{A61B6929-D53B-D92F-447B-74017ADCF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380" y="3989070"/>
            <a:ext cx="1491642" cy="13754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786FA56C-0E97-9689-EEA0-37614ADD6C26}"/>
              </a:ext>
            </a:extLst>
          </p:cNvPr>
          <p:cNvGrpSpPr/>
          <p:nvPr/>
        </p:nvGrpSpPr>
        <p:grpSpPr>
          <a:xfrm>
            <a:off x="-150678" y="-451343"/>
            <a:ext cx="12200126" cy="3452885"/>
            <a:chOff x="-150678" y="-451343"/>
            <a:chExt cx="12200126" cy="345288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18CCFF1-A2D9-AC3A-AE5E-4C3AF41D0913}"/>
                </a:ext>
              </a:extLst>
            </p:cNvPr>
            <p:cNvGrpSpPr/>
            <p:nvPr/>
          </p:nvGrpSpPr>
          <p:grpSpPr>
            <a:xfrm>
              <a:off x="-150678" y="-451343"/>
              <a:ext cx="12200126" cy="3452885"/>
              <a:chOff x="-150678" y="1132760"/>
              <a:chExt cx="12200126" cy="3452885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5BA46D00-696B-082D-6D33-5CBA144574E1}"/>
                  </a:ext>
                </a:extLst>
              </p:cNvPr>
              <p:cNvGrpSpPr/>
              <p:nvPr/>
            </p:nvGrpSpPr>
            <p:grpSpPr>
              <a:xfrm>
                <a:off x="163771" y="1132760"/>
                <a:ext cx="11764371" cy="3452885"/>
                <a:chOff x="163771" y="1132760"/>
                <a:chExt cx="11764371" cy="3452885"/>
              </a:xfrm>
            </p:grpSpPr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F368C017-29F4-E400-7B38-50AEAC4076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7937" t="37214" r="5783" b="31144"/>
                <a:stretch/>
              </p:blipFill>
              <p:spPr>
                <a:xfrm>
                  <a:off x="163771" y="1132760"/>
                  <a:ext cx="11764371" cy="3452885"/>
                </a:xfrm>
                <a:prstGeom prst="rect">
                  <a:avLst/>
                </a:prstGeom>
              </p:spPr>
            </p:pic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E2811026-97EB-CB5A-5A0B-0B135BBA9C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41994" y="2047164"/>
                  <a:ext cx="0" cy="682388"/>
                </a:xfrm>
                <a:prstGeom prst="line">
                  <a:avLst/>
                </a:prstGeom>
                <a:ln w="3492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83F34DA2-DA74-B3D9-1700-02A471286DC0}"/>
                    </a:ext>
                  </a:extLst>
                </p:cNvPr>
                <p:cNvSpPr/>
                <p:nvPr/>
              </p:nvSpPr>
              <p:spPr>
                <a:xfrm>
                  <a:off x="1405719" y="2129051"/>
                  <a:ext cx="5023486" cy="1501253"/>
                </a:xfrm>
                <a:custGeom>
                  <a:avLst/>
                  <a:gdLst>
                    <a:gd name="connsiteX0" fmla="*/ 0 w 5023486"/>
                    <a:gd name="connsiteY0" fmla="*/ 1501253 h 1501253"/>
                    <a:gd name="connsiteX1" fmla="*/ 95535 w 5023486"/>
                    <a:gd name="connsiteY1" fmla="*/ 1446662 h 1501253"/>
                    <a:gd name="connsiteX2" fmla="*/ 163774 w 5023486"/>
                    <a:gd name="connsiteY2" fmla="*/ 1433015 h 1501253"/>
                    <a:gd name="connsiteX3" fmla="*/ 245660 w 5023486"/>
                    <a:gd name="connsiteY3" fmla="*/ 1405719 h 1501253"/>
                    <a:gd name="connsiteX4" fmla="*/ 300251 w 5023486"/>
                    <a:gd name="connsiteY4" fmla="*/ 1392071 h 1501253"/>
                    <a:gd name="connsiteX5" fmla="*/ 341194 w 5023486"/>
                    <a:gd name="connsiteY5" fmla="*/ 1378424 h 1501253"/>
                    <a:gd name="connsiteX6" fmla="*/ 545911 w 5023486"/>
                    <a:gd name="connsiteY6" fmla="*/ 1351128 h 1501253"/>
                    <a:gd name="connsiteX7" fmla="*/ 668741 w 5023486"/>
                    <a:gd name="connsiteY7" fmla="*/ 1323833 h 1501253"/>
                    <a:gd name="connsiteX8" fmla="*/ 709684 w 5023486"/>
                    <a:gd name="connsiteY8" fmla="*/ 1310185 h 1501253"/>
                    <a:gd name="connsiteX9" fmla="*/ 941696 w 5023486"/>
                    <a:gd name="connsiteY9" fmla="*/ 1282889 h 1501253"/>
                    <a:gd name="connsiteX10" fmla="*/ 1050878 w 5023486"/>
                    <a:gd name="connsiteY10" fmla="*/ 1269242 h 1501253"/>
                    <a:gd name="connsiteX11" fmla="*/ 1269242 w 5023486"/>
                    <a:gd name="connsiteY11" fmla="*/ 1228298 h 1501253"/>
                    <a:gd name="connsiteX12" fmla="*/ 1351129 w 5023486"/>
                    <a:gd name="connsiteY12" fmla="*/ 1214650 h 1501253"/>
                    <a:gd name="connsiteX13" fmla="*/ 1460311 w 5023486"/>
                    <a:gd name="connsiteY13" fmla="*/ 1187355 h 1501253"/>
                    <a:gd name="connsiteX14" fmla="*/ 1596788 w 5023486"/>
                    <a:gd name="connsiteY14" fmla="*/ 1160059 h 1501253"/>
                    <a:gd name="connsiteX15" fmla="*/ 1951630 w 5023486"/>
                    <a:gd name="connsiteY15" fmla="*/ 1146412 h 1501253"/>
                    <a:gd name="connsiteX16" fmla="*/ 2183642 w 5023486"/>
                    <a:gd name="connsiteY16" fmla="*/ 1119116 h 1501253"/>
                    <a:gd name="connsiteX17" fmla="*/ 2306472 w 5023486"/>
                    <a:gd name="connsiteY17" fmla="*/ 1078173 h 1501253"/>
                    <a:gd name="connsiteX18" fmla="*/ 2511188 w 5023486"/>
                    <a:gd name="connsiteY18" fmla="*/ 1009934 h 1501253"/>
                    <a:gd name="connsiteX19" fmla="*/ 2634018 w 5023486"/>
                    <a:gd name="connsiteY19" fmla="*/ 968991 h 1501253"/>
                    <a:gd name="connsiteX20" fmla="*/ 2674962 w 5023486"/>
                    <a:gd name="connsiteY20" fmla="*/ 955343 h 1501253"/>
                    <a:gd name="connsiteX21" fmla="*/ 2743200 w 5023486"/>
                    <a:gd name="connsiteY21" fmla="*/ 941695 h 1501253"/>
                    <a:gd name="connsiteX22" fmla="*/ 2825087 w 5023486"/>
                    <a:gd name="connsiteY22" fmla="*/ 914400 h 1501253"/>
                    <a:gd name="connsiteX23" fmla="*/ 3043451 w 5023486"/>
                    <a:gd name="connsiteY23" fmla="*/ 887104 h 1501253"/>
                    <a:gd name="connsiteX24" fmla="*/ 3111690 w 5023486"/>
                    <a:gd name="connsiteY24" fmla="*/ 873456 h 1501253"/>
                    <a:gd name="connsiteX25" fmla="*/ 3207224 w 5023486"/>
                    <a:gd name="connsiteY25" fmla="*/ 859809 h 1501253"/>
                    <a:gd name="connsiteX26" fmla="*/ 3275463 w 5023486"/>
                    <a:gd name="connsiteY26" fmla="*/ 846161 h 1501253"/>
                    <a:gd name="connsiteX27" fmla="*/ 3357350 w 5023486"/>
                    <a:gd name="connsiteY27" fmla="*/ 832513 h 1501253"/>
                    <a:gd name="connsiteX28" fmla="*/ 3439236 w 5023486"/>
                    <a:gd name="connsiteY28" fmla="*/ 791570 h 1501253"/>
                    <a:gd name="connsiteX29" fmla="*/ 3480180 w 5023486"/>
                    <a:gd name="connsiteY29" fmla="*/ 750627 h 1501253"/>
                    <a:gd name="connsiteX30" fmla="*/ 3562066 w 5023486"/>
                    <a:gd name="connsiteY30" fmla="*/ 682388 h 1501253"/>
                    <a:gd name="connsiteX31" fmla="*/ 3589362 w 5023486"/>
                    <a:gd name="connsiteY31" fmla="*/ 641445 h 1501253"/>
                    <a:gd name="connsiteX32" fmla="*/ 3630305 w 5023486"/>
                    <a:gd name="connsiteY32" fmla="*/ 627797 h 1501253"/>
                    <a:gd name="connsiteX33" fmla="*/ 3862317 w 5023486"/>
                    <a:gd name="connsiteY33" fmla="*/ 614149 h 1501253"/>
                    <a:gd name="connsiteX34" fmla="*/ 4026090 w 5023486"/>
                    <a:gd name="connsiteY34" fmla="*/ 586853 h 1501253"/>
                    <a:gd name="connsiteX35" fmla="*/ 4121624 w 5023486"/>
                    <a:gd name="connsiteY35" fmla="*/ 573206 h 1501253"/>
                    <a:gd name="connsiteX36" fmla="*/ 4258102 w 5023486"/>
                    <a:gd name="connsiteY36" fmla="*/ 545910 h 1501253"/>
                    <a:gd name="connsiteX37" fmla="*/ 4967785 w 5023486"/>
                    <a:gd name="connsiteY37" fmla="*/ 518615 h 1501253"/>
                    <a:gd name="connsiteX38" fmla="*/ 5022377 w 5023486"/>
                    <a:gd name="connsiteY38" fmla="*/ 464024 h 1501253"/>
                    <a:gd name="connsiteX39" fmla="*/ 4995081 w 5023486"/>
                    <a:gd name="connsiteY39" fmla="*/ 423080 h 1501253"/>
                    <a:gd name="connsiteX40" fmla="*/ 4967785 w 5023486"/>
                    <a:gd name="connsiteY40" fmla="*/ 0 h 1501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5023486" h="1501253">
                      <a:moveTo>
                        <a:pt x="0" y="1501253"/>
                      </a:moveTo>
                      <a:cubicBezTo>
                        <a:pt x="31845" y="1483056"/>
                        <a:pt x="61679" y="1460769"/>
                        <a:pt x="95535" y="1446662"/>
                      </a:cubicBezTo>
                      <a:cubicBezTo>
                        <a:pt x="116947" y="1437740"/>
                        <a:pt x="141395" y="1439118"/>
                        <a:pt x="163774" y="1433015"/>
                      </a:cubicBezTo>
                      <a:cubicBezTo>
                        <a:pt x="191532" y="1425445"/>
                        <a:pt x="217747" y="1412697"/>
                        <a:pt x="245660" y="1405719"/>
                      </a:cubicBezTo>
                      <a:cubicBezTo>
                        <a:pt x="263857" y="1401170"/>
                        <a:pt x="282216" y="1397224"/>
                        <a:pt x="300251" y="1392071"/>
                      </a:cubicBezTo>
                      <a:cubicBezTo>
                        <a:pt x="314083" y="1388119"/>
                        <a:pt x="327088" y="1381245"/>
                        <a:pt x="341194" y="1378424"/>
                      </a:cubicBezTo>
                      <a:cubicBezTo>
                        <a:pt x="387155" y="1369232"/>
                        <a:pt x="502730" y="1357771"/>
                        <a:pt x="545911" y="1351128"/>
                      </a:cubicBezTo>
                      <a:cubicBezTo>
                        <a:pt x="576389" y="1346439"/>
                        <a:pt x="637051" y="1332887"/>
                        <a:pt x="668741" y="1323833"/>
                      </a:cubicBezTo>
                      <a:cubicBezTo>
                        <a:pt x="682573" y="1319881"/>
                        <a:pt x="695577" y="1313006"/>
                        <a:pt x="709684" y="1310185"/>
                      </a:cubicBezTo>
                      <a:cubicBezTo>
                        <a:pt x="774784" y="1297165"/>
                        <a:pt x="880791" y="1289656"/>
                        <a:pt x="941696" y="1282889"/>
                      </a:cubicBezTo>
                      <a:cubicBezTo>
                        <a:pt x="978149" y="1278839"/>
                        <a:pt x="1014484" y="1273791"/>
                        <a:pt x="1050878" y="1269242"/>
                      </a:cubicBezTo>
                      <a:cubicBezTo>
                        <a:pt x="1159160" y="1242171"/>
                        <a:pt x="1086968" y="1258678"/>
                        <a:pt x="1269242" y="1228298"/>
                      </a:cubicBezTo>
                      <a:cubicBezTo>
                        <a:pt x="1296538" y="1223749"/>
                        <a:pt x="1324877" y="1223400"/>
                        <a:pt x="1351129" y="1214650"/>
                      </a:cubicBezTo>
                      <a:cubicBezTo>
                        <a:pt x="1424294" y="1190263"/>
                        <a:pt x="1361493" y="1209315"/>
                        <a:pt x="1460311" y="1187355"/>
                      </a:cubicBezTo>
                      <a:cubicBezTo>
                        <a:pt x="1511531" y="1175973"/>
                        <a:pt x="1540978" y="1163547"/>
                        <a:pt x="1596788" y="1160059"/>
                      </a:cubicBezTo>
                      <a:cubicBezTo>
                        <a:pt x="1714926" y="1152676"/>
                        <a:pt x="1833349" y="1150961"/>
                        <a:pt x="1951630" y="1146412"/>
                      </a:cubicBezTo>
                      <a:cubicBezTo>
                        <a:pt x="1985594" y="1143016"/>
                        <a:pt x="2137497" y="1129765"/>
                        <a:pt x="2183642" y="1119116"/>
                      </a:cubicBezTo>
                      <a:cubicBezTo>
                        <a:pt x="2183657" y="1119113"/>
                        <a:pt x="2285993" y="1085000"/>
                        <a:pt x="2306472" y="1078173"/>
                      </a:cubicBezTo>
                      <a:lnTo>
                        <a:pt x="2511188" y="1009934"/>
                      </a:lnTo>
                      <a:lnTo>
                        <a:pt x="2634018" y="968991"/>
                      </a:lnTo>
                      <a:cubicBezTo>
                        <a:pt x="2647666" y="964442"/>
                        <a:pt x="2660855" y="958164"/>
                        <a:pt x="2674962" y="955343"/>
                      </a:cubicBezTo>
                      <a:cubicBezTo>
                        <a:pt x="2697708" y="950794"/>
                        <a:pt x="2720821" y="947798"/>
                        <a:pt x="2743200" y="941695"/>
                      </a:cubicBezTo>
                      <a:cubicBezTo>
                        <a:pt x="2770958" y="934125"/>
                        <a:pt x="2796491" y="917577"/>
                        <a:pt x="2825087" y="914400"/>
                      </a:cubicBezTo>
                      <a:cubicBezTo>
                        <a:pt x="2905074" y="905512"/>
                        <a:pt x="2965555" y="900087"/>
                        <a:pt x="3043451" y="887104"/>
                      </a:cubicBezTo>
                      <a:cubicBezTo>
                        <a:pt x="3066332" y="883290"/>
                        <a:pt x="3088809" y="877269"/>
                        <a:pt x="3111690" y="873456"/>
                      </a:cubicBezTo>
                      <a:cubicBezTo>
                        <a:pt x="3143420" y="868168"/>
                        <a:pt x="3175494" y="865097"/>
                        <a:pt x="3207224" y="859809"/>
                      </a:cubicBezTo>
                      <a:cubicBezTo>
                        <a:pt x="3230105" y="855996"/>
                        <a:pt x="3252640" y="850311"/>
                        <a:pt x="3275463" y="846161"/>
                      </a:cubicBezTo>
                      <a:cubicBezTo>
                        <a:pt x="3302689" y="841211"/>
                        <a:pt x="3330054" y="837062"/>
                        <a:pt x="3357350" y="832513"/>
                      </a:cubicBezTo>
                      <a:cubicBezTo>
                        <a:pt x="3398384" y="818835"/>
                        <a:pt x="3403961" y="820965"/>
                        <a:pt x="3439236" y="791570"/>
                      </a:cubicBezTo>
                      <a:cubicBezTo>
                        <a:pt x="3454064" y="779214"/>
                        <a:pt x="3465353" y="762983"/>
                        <a:pt x="3480180" y="750627"/>
                      </a:cubicBezTo>
                      <a:cubicBezTo>
                        <a:pt x="3538735" y="701831"/>
                        <a:pt x="3507697" y="747630"/>
                        <a:pt x="3562066" y="682388"/>
                      </a:cubicBezTo>
                      <a:cubicBezTo>
                        <a:pt x="3572567" y="669787"/>
                        <a:pt x="3576554" y="651692"/>
                        <a:pt x="3589362" y="641445"/>
                      </a:cubicBezTo>
                      <a:cubicBezTo>
                        <a:pt x="3600596" y="632458"/>
                        <a:pt x="3615990" y="629228"/>
                        <a:pt x="3630305" y="627797"/>
                      </a:cubicBezTo>
                      <a:cubicBezTo>
                        <a:pt x="3707392" y="620088"/>
                        <a:pt x="3784980" y="618698"/>
                        <a:pt x="3862317" y="614149"/>
                      </a:cubicBezTo>
                      <a:cubicBezTo>
                        <a:pt x="3945533" y="586410"/>
                        <a:pt x="3879823" y="605136"/>
                        <a:pt x="4026090" y="586853"/>
                      </a:cubicBezTo>
                      <a:cubicBezTo>
                        <a:pt x="4058010" y="582863"/>
                        <a:pt x="4089779" y="577755"/>
                        <a:pt x="4121624" y="573206"/>
                      </a:cubicBezTo>
                      <a:cubicBezTo>
                        <a:pt x="4190747" y="550165"/>
                        <a:pt x="4153554" y="559850"/>
                        <a:pt x="4258102" y="545910"/>
                      </a:cubicBezTo>
                      <a:cubicBezTo>
                        <a:pt x="4542762" y="507955"/>
                        <a:pt x="4457234" y="530218"/>
                        <a:pt x="4967785" y="518615"/>
                      </a:cubicBezTo>
                      <a:cubicBezTo>
                        <a:pt x="4996517" y="509038"/>
                        <a:pt x="5030039" y="509995"/>
                        <a:pt x="5022377" y="464024"/>
                      </a:cubicBezTo>
                      <a:cubicBezTo>
                        <a:pt x="5019680" y="447844"/>
                        <a:pt x="5001743" y="438069"/>
                        <a:pt x="4995081" y="423080"/>
                      </a:cubicBezTo>
                      <a:cubicBezTo>
                        <a:pt x="4931819" y="280743"/>
                        <a:pt x="4967785" y="182426"/>
                        <a:pt x="4967785" y="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C4856F6A-5B0F-2DD5-E8E3-BC18CF77E5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36402" y="3065662"/>
                  <a:ext cx="0" cy="42826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2" name="Picture 101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D6D682F-D8C3-4D84-BAEB-C874AF6742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6840194" y="213101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03" name="Picture 102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53CD2F0-FD8B-00C8-CE23-4E3DB2F044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7139828" y="228341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04" name="Picture 103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285B80F-D2A2-2D65-58EC-EB0379EBA8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6849234" y="246939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05" name="Picture 104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9DDE1274-D429-8E69-D1A0-457A98DF3A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7414923" y="2070315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06" name="Picture 105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0389F2F-8EDF-49E1-A80A-DB94B091DA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7527286" y="2322163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07" name="Picture 106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2DCC0B3F-86DE-4794-9D80-62989F5B84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7837252" y="2101312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08" name="Picture 107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032F192-5B45-5E7D-582B-BF66C736FC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8081349" y="223304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09" name="Picture 108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6AD1945E-27F5-102B-E7E0-DEBCC6C638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8294451" y="2054817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10" name="Picture 109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5015DAB-7383-2961-3535-F848E5E6BF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8627665" y="2140058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11" name="Picture 110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D7825E8-C966-EC8B-C804-1E2DFFAD8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8938923" y="1963119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12" name="Picture 111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2A4D79B4-CB7D-7D5E-0D86-7A373EEF98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9423245" y="1970868"/>
                  <a:ext cx="357358" cy="178231"/>
                </a:xfrm>
                <a:prstGeom prst="rect">
                  <a:avLst/>
                </a:prstGeom>
              </p:spPr>
            </p:pic>
            <p:pic>
              <p:nvPicPr>
                <p:cNvPr id="113" name="Picture 112" descr="A black symbol with a li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327953E-3BD3-E3E6-53E9-B33F504AA1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2063"/>
                <a:stretch/>
              </p:blipFill>
              <p:spPr>
                <a:xfrm>
                  <a:off x="9892068" y="1924373"/>
                  <a:ext cx="357358" cy="178231"/>
                </a:xfrm>
                <a:prstGeom prst="rect">
                  <a:avLst/>
                </a:prstGeom>
              </p:spPr>
            </p:pic>
          </p:grp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1072AE78-D0A2-74CD-A49B-74FD27A59177}"/>
                  </a:ext>
                </a:extLst>
              </p:cNvPr>
              <p:cNvSpPr/>
              <p:nvPr/>
            </p:nvSpPr>
            <p:spPr>
              <a:xfrm>
                <a:off x="1418095" y="2084522"/>
                <a:ext cx="5323668" cy="1565329"/>
              </a:xfrm>
              <a:custGeom>
                <a:avLst/>
                <a:gdLst>
                  <a:gd name="connsiteX0" fmla="*/ 0 w 5323668"/>
                  <a:gd name="connsiteY0" fmla="*/ 1565329 h 1565329"/>
                  <a:gd name="connsiteX1" fmla="*/ 5323668 w 5323668"/>
                  <a:gd name="connsiteY1" fmla="*/ 643180 h 1565329"/>
                  <a:gd name="connsiteX2" fmla="*/ 5300420 w 5323668"/>
                  <a:gd name="connsiteY2" fmla="*/ 0 h 1565329"/>
                  <a:gd name="connsiteX3" fmla="*/ 4967207 w 5323668"/>
                  <a:gd name="connsiteY3" fmla="*/ 30997 h 1565329"/>
                  <a:gd name="connsiteX4" fmla="*/ 4951708 w 5323668"/>
                  <a:gd name="connsiteY4" fmla="*/ 247973 h 1565329"/>
                  <a:gd name="connsiteX5" fmla="*/ 4982705 w 5323668"/>
                  <a:gd name="connsiteY5" fmla="*/ 426203 h 1565329"/>
                  <a:gd name="connsiteX6" fmla="*/ 5036949 w 5323668"/>
                  <a:gd name="connsiteY6" fmla="*/ 550190 h 1565329"/>
                  <a:gd name="connsiteX7" fmla="*/ 4897464 w 5323668"/>
                  <a:gd name="connsiteY7" fmla="*/ 581186 h 1565329"/>
                  <a:gd name="connsiteX8" fmla="*/ 4502258 w 5323668"/>
                  <a:gd name="connsiteY8" fmla="*/ 581186 h 1565329"/>
                  <a:gd name="connsiteX9" fmla="*/ 4347274 w 5323668"/>
                  <a:gd name="connsiteY9" fmla="*/ 604434 h 1565329"/>
                  <a:gd name="connsiteX10" fmla="*/ 3828081 w 5323668"/>
                  <a:gd name="connsiteY10" fmla="*/ 674176 h 1565329"/>
                  <a:gd name="connsiteX11" fmla="*/ 3580108 w 5323668"/>
                  <a:gd name="connsiteY11" fmla="*/ 689675 h 1565329"/>
                  <a:gd name="connsiteX12" fmla="*/ 3409627 w 5323668"/>
                  <a:gd name="connsiteY12" fmla="*/ 883403 h 1565329"/>
                  <a:gd name="connsiteX13" fmla="*/ 2843939 w 5323668"/>
                  <a:gd name="connsiteY13" fmla="*/ 968644 h 1565329"/>
                  <a:gd name="connsiteX14" fmla="*/ 2107769 w 5323668"/>
                  <a:gd name="connsiteY14" fmla="*/ 1185620 h 1565329"/>
                  <a:gd name="connsiteX15" fmla="*/ 1580827 w 5323668"/>
                  <a:gd name="connsiteY15" fmla="*/ 1216617 h 1565329"/>
                  <a:gd name="connsiteX16" fmla="*/ 1038386 w 5323668"/>
                  <a:gd name="connsiteY16" fmla="*/ 1332854 h 1565329"/>
                  <a:gd name="connsiteX17" fmla="*/ 774915 w 5323668"/>
                  <a:gd name="connsiteY17" fmla="*/ 1340603 h 1565329"/>
                  <a:gd name="connsiteX18" fmla="*/ 255722 w 5323668"/>
                  <a:gd name="connsiteY18" fmla="*/ 1456841 h 1565329"/>
                  <a:gd name="connsiteX19" fmla="*/ 0 w 5323668"/>
                  <a:gd name="connsiteY19" fmla="*/ 1565329 h 15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3668" h="1565329">
                    <a:moveTo>
                      <a:pt x="0" y="1565329"/>
                    </a:moveTo>
                    <a:lnTo>
                      <a:pt x="5323668" y="643180"/>
                    </a:lnTo>
                    <a:lnTo>
                      <a:pt x="5300420" y="0"/>
                    </a:lnTo>
                    <a:lnTo>
                      <a:pt x="4967207" y="30997"/>
                    </a:lnTo>
                    <a:lnTo>
                      <a:pt x="4951708" y="247973"/>
                    </a:lnTo>
                    <a:lnTo>
                      <a:pt x="4982705" y="426203"/>
                    </a:lnTo>
                    <a:lnTo>
                      <a:pt x="5036949" y="550190"/>
                    </a:lnTo>
                    <a:lnTo>
                      <a:pt x="4897464" y="581186"/>
                    </a:lnTo>
                    <a:lnTo>
                      <a:pt x="4502258" y="581186"/>
                    </a:lnTo>
                    <a:lnTo>
                      <a:pt x="4347274" y="604434"/>
                    </a:lnTo>
                    <a:lnTo>
                      <a:pt x="3828081" y="674176"/>
                    </a:lnTo>
                    <a:lnTo>
                      <a:pt x="3580108" y="689675"/>
                    </a:lnTo>
                    <a:lnTo>
                      <a:pt x="3409627" y="883403"/>
                    </a:lnTo>
                    <a:lnTo>
                      <a:pt x="2843939" y="968644"/>
                    </a:lnTo>
                    <a:lnTo>
                      <a:pt x="2107769" y="1185620"/>
                    </a:lnTo>
                    <a:lnTo>
                      <a:pt x="1580827" y="1216617"/>
                    </a:lnTo>
                    <a:lnTo>
                      <a:pt x="1038386" y="1332854"/>
                    </a:lnTo>
                    <a:lnTo>
                      <a:pt x="774915" y="1340603"/>
                    </a:lnTo>
                    <a:lnTo>
                      <a:pt x="255722" y="1456841"/>
                    </a:lnTo>
                    <a:lnTo>
                      <a:pt x="0" y="156532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D1525DD-A462-7C7D-7129-809BF4F93534}"/>
                  </a:ext>
                </a:extLst>
              </p:cNvPr>
              <p:cNvSpPr/>
              <p:nvPr/>
            </p:nvSpPr>
            <p:spPr>
              <a:xfrm rot="21433097">
                <a:off x="1657350" y="1474469"/>
                <a:ext cx="10104120" cy="4800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16286994-2114-D388-961C-816FBF80CF26}"/>
                  </a:ext>
                </a:extLst>
              </p:cNvPr>
              <p:cNvSpPr/>
              <p:nvPr/>
            </p:nvSpPr>
            <p:spPr>
              <a:xfrm rot="21009385">
                <a:off x="300281" y="2906504"/>
                <a:ext cx="11749167" cy="924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1BC073D-414B-68E8-78F8-D5E456C018D5}"/>
                  </a:ext>
                </a:extLst>
              </p:cNvPr>
              <p:cNvSpPr/>
              <p:nvPr/>
            </p:nvSpPr>
            <p:spPr>
              <a:xfrm rot="19258187">
                <a:off x="-150678" y="2536942"/>
                <a:ext cx="2826444" cy="546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62B00BC-74A4-3343-4AD3-AEE0BEC1404D}"/>
                  </a:ext>
                </a:extLst>
              </p:cNvPr>
              <p:cNvSpPr/>
              <p:nvPr/>
            </p:nvSpPr>
            <p:spPr>
              <a:xfrm rot="220679">
                <a:off x="10908634" y="1270174"/>
                <a:ext cx="1053550" cy="546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3856C5A-7306-C06C-61BE-106CEA604953}"/>
                </a:ext>
              </a:extLst>
            </p:cNvPr>
            <p:cNvSpPr txBox="1"/>
            <p:nvPr/>
          </p:nvSpPr>
          <p:spPr>
            <a:xfrm>
              <a:off x="1948166" y="1147048"/>
              <a:ext cx="1474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2.5 ac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D5E1C79-F849-0AE0-931C-728BE7D193C8}"/>
                </a:ext>
              </a:extLst>
            </p:cNvPr>
            <p:cNvCxnSpPr>
              <a:cxnSpLocks/>
            </p:cNvCxnSpPr>
            <p:nvPr/>
          </p:nvCxnSpPr>
          <p:spPr>
            <a:xfrm>
              <a:off x="2752732" y="701438"/>
              <a:ext cx="0" cy="10582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872C34C-BC20-9045-C923-345E991591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8590" y="1477636"/>
              <a:ext cx="601883" cy="4282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47FA1C1-782F-542B-CCAE-F768E1D3260C}"/>
                </a:ext>
              </a:extLst>
            </p:cNvPr>
            <p:cNvCxnSpPr>
              <a:cxnSpLocks/>
            </p:cNvCxnSpPr>
            <p:nvPr/>
          </p:nvCxnSpPr>
          <p:spPr>
            <a:xfrm>
              <a:off x="1144144" y="1734698"/>
              <a:ext cx="103470" cy="1793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BDBC110-4137-2DA5-4708-CBD9D7BCF9B1}"/>
                </a:ext>
              </a:extLst>
            </p:cNvPr>
            <p:cNvSpPr txBox="1"/>
            <p:nvPr/>
          </p:nvSpPr>
          <p:spPr>
            <a:xfrm>
              <a:off x="1409191" y="242564"/>
              <a:ext cx="1041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Area 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BDABF5A-560C-9442-F990-D9728C97F02B}"/>
                </a:ext>
              </a:extLst>
            </p:cNvPr>
            <p:cNvSpPr txBox="1"/>
            <p:nvPr/>
          </p:nvSpPr>
          <p:spPr>
            <a:xfrm>
              <a:off x="3458971" y="234944"/>
              <a:ext cx="1041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Area 1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B654C1EC-8A95-1F87-9109-C3798E8003C4}"/>
              </a:ext>
            </a:extLst>
          </p:cNvPr>
          <p:cNvSpPr txBox="1"/>
          <p:nvPr/>
        </p:nvSpPr>
        <p:spPr>
          <a:xfrm>
            <a:off x="5506747" y="1445483"/>
            <a:ext cx="4506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1 Recreation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Playing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Marsh and scenic overlook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Materials Handling?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Bus parking?</a:t>
            </a:r>
          </a:p>
        </p:txBody>
      </p:sp>
    </p:spTree>
    <p:extLst>
      <p:ext uri="{BB962C8B-B14F-4D97-AF65-F5344CB8AC3E}">
        <p14:creationId xmlns:p14="http://schemas.microsoft.com/office/powerpoint/2010/main" val="146111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5DB5C0-5FDF-837F-E0B3-E3B8031E5C06}"/>
              </a:ext>
            </a:extLst>
          </p:cNvPr>
          <p:cNvSpPr txBox="1"/>
          <p:nvPr/>
        </p:nvSpPr>
        <p:spPr>
          <a:xfrm>
            <a:off x="838200" y="408215"/>
            <a:ext cx="814959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Step 1. Land Value vs Use</a:t>
            </a:r>
          </a:p>
          <a:p>
            <a:endParaRPr lang="en-US" dirty="0">
              <a:latin typeface="+mj-lt"/>
            </a:endParaRPr>
          </a:p>
          <a:p>
            <a:r>
              <a:rPr lang="en-US" sz="2400" dirty="0">
                <a:latin typeface="+mj-lt"/>
              </a:rPr>
              <a:t>Approach: Generate highest value to Wayland</a:t>
            </a:r>
          </a:p>
          <a:p>
            <a:endParaRPr lang="en-US" dirty="0">
              <a:latin typeface="+mj-lt"/>
            </a:endParaRPr>
          </a:p>
          <a:p>
            <a:pPr marL="574675" indent="-280988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Fulfill community’s current and future needs</a:t>
            </a:r>
          </a:p>
          <a:p>
            <a:pPr marL="574675" indent="-280988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574675" indent="-280988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Quality of life and fiscal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9A2538-9A00-F9E5-3023-A9E9CB5CA9AC}"/>
              </a:ext>
            </a:extLst>
          </p:cNvPr>
          <p:cNvGrpSpPr/>
          <p:nvPr/>
        </p:nvGrpSpPr>
        <p:grpSpPr>
          <a:xfrm>
            <a:off x="-150678" y="-451343"/>
            <a:ext cx="12200126" cy="3452885"/>
            <a:chOff x="-150678" y="1132760"/>
            <a:chExt cx="12200126" cy="34528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8A5644-D192-4FFC-BA46-62D760D54391}"/>
                </a:ext>
              </a:extLst>
            </p:cNvPr>
            <p:cNvGrpSpPr/>
            <p:nvPr/>
          </p:nvGrpSpPr>
          <p:grpSpPr>
            <a:xfrm>
              <a:off x="163771" y="1132760"/>
              <a:ext cx="11764371" cy="3452885"/>
              <a:chOff x="163771" y="1132760"/>
              <a:chExt cx="11764371" cy="345288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9BA4BD3-56EE-DBEB-CC3C-A94AD96868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937" t="37214" r="5783" b="31144"/>
              <a:stretch/>
            </p:blipFill>
            <p:spPr>
              <a:xfrm>
                <a:off x="163771" y="1132760"/>
                <a:ext cx="11764371" cy="3452885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EC23C32-2AF0-D5A8-1D0D-3AE4824A3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1994" y="2047164"/>
                <a:ext cx="0" cy="6823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9C05349-2CA4-B375-1DB7-FFDEEF685FFD}"/>
                  </a:ext>
                </a:extLst>
              </p:cNvPr>
              <p:cNvSpPr/>
              <p:nvPr/>
            </p:nvSpPr>
            <p:spPr>
              <a:xfrm>
                <a:off x="1405719" y="2129051"/>
                <a:ext cx="5023486" cy="1501253"/>
              </a:xfrm>
              <a:custGeom>
                <a:avLst/>
                <a:gdLst>
                  <a:gd name="connsiteX0" fmla="*/ 0 w 5023486"/>
                  <a:gd name="connsiteY0" fmla="*/ 1501253 h 1501253"/>
                  <a:gd name="connsiteX1" fmla="*/ 95535 w 5023486"/>
                  <a:gd name="connsiteY1" fmla="*/ 1446662 h 1501253"/>
                  <a:gd name="connsiteX2" fmla="*/ 163774 w 5023486"/>
                  <a:gd name="connsiteY2" fmla="*/ 1433015 h 1501253"/>
                  <a:gd name="connsiteX3" fmla="*/ 245660 w 5023486"/>
                  <a:gd name="connsiteY3" fmla="*/ 1405719 h 1501253"/>
                  <a:gd name="connsiteX4" fmla="*/ 300251 w 5023486"/>
                  <a:gd name="connsiteY4" fmla="*/ 1392071 h 1501253"/>
                  <a:gd name="connsiteX5" fmla="*/ 341194 w 5023486"/>
                  <a:gd name="connsiteY5" fmla="*/ 1378424 h 1501253"/>
                  <a:gd name="connsiteX6" fmla="*/ 545911 w 5023486"/>
                  <a:gd name="connsiteY6" fmla="*/ 1351128 h 1501253"/>
                  <a:gd name="connsiteX7" fmla="*/ 668741 w 5023486"/>
                  <a:gd name="connsiteY7" fmla="*/ 1323833 h 1501253"/>
                  <a:gd name="connsiteX8" fmla="*/ 709684 w 5023486"/>
                  <a:gd name="connsiteY8" fmla="*/ 1310185 h 1501253"/>
                  <a:gd name="connsiteX9" fmla="*/ 941696 w 5023486"/>
                  <a:gd name="connsiteY9" fmla="*/ 1282889 h 1501253"/>
                  <a:gd name="connsiteX10" fmla="*/ 1050878 w 5023486"/>
                  <a:gd name="connsiteY10" fmla="*/ 1269242 h 1501253"/>
                  <a:gd name="connsiteX11" fmla="*/ 1269242 w 5023486"/>
                  <a:gd name="connsiteY11" fmla="*/ 1228298 h 1501253"/>
                  <a:gd name="connsiteX12" fmla="*/ 1351129 w 5023486"/>
                  <a:gd name="connsiteY12" fmla="*/ 1214650 h 1501253"/>
                  <a:gd name="connsiteX13" fmla="*/ 1460311 w 5023486"/>
                  <a:gd name="connsiteY13" fmla="*/ 1187355 h 1501253"/>
                  <a:gd name="connsiteX14" fmla="*/ 1596788 w 5023486"/>
                  <a:gd name="connsiteY14" fmla="*/ 1160059 h 1501253"/>
                  <a:gd name="connsiteX15" fmla="*/ 1951630 w 5023486"/>
                  <a:gd name="connsiteY15" fmla="*/ 1146412 h 1501253"/>
                  <a:gd name="connsiteX16" fmla="*/ 2183642 w 5023486"/>
                  <a:gd name="connsiteY16" fmla="*/ 1119116 h 1501253"/>
                  <a:gd name="connsiteX17" fmla="*/ 2306472 w 5023486"/>
                  <a:gd name="connsiteY17" fmla="*/ 1078173 h 1501253"/>
                  <a:gd name="connsiteX18" fmla="*/ 2511188 w 5023486"/>
                  <a:gd name="connsiteY18" fmla="*/ 1009934 h 1501253"/>
                  <a:gd name="connsiteX19" fmla="*/ 2634018 w 5023486"/>
                  <a:gd name="connsiteY19" fmla="*/ 968991 h 1501253"/>
                  <a:gd name="connsiteX20" fmla="*/ 2674962 w 5023486"/>
                  <a:gd name="connsiteY20" fmla="*/ 955343 h 1501253"/>
                  <a:gd name="connsiteX21" fmla="*/ 2743200 w 5023486"/>
                  <a:gd name="connsiteY21" fmla="*/ 941695 h 1501253"/>
                  <a:gd name="connsiteX22" fmla="*/ 2825087 w 5023486"/>
                  <a:gd name="connsiteY22" fmla="*/ 914400 h 1501253"/>
                  <a:gd name="connsiteX23" fmla="*/ 3043451 w 5023486"/>
                  <a:gd name="connsiteY23" fmla="*/ 887104 h 1501253"/>
                  <a:gd name="connsiteX24" fmla="*/ 3111690 w 5023486"/>
                  <a:gd name="connsiteY24" fmla="*/ 873456 h 1501253"/>
                  <a:gd name="connsiteX25" fmla="*/ 3207224 w 5023486"/>
                  <a:gd name="connsiteY25" fmla="*/ 859809 h 1501253"/>
                  <a:gd name="connsiteX26" fmla="*/ 3275463 w 5023486"/>
                  <a:gd name="connsiteY26" fmla="*/ 846161 h 1501253"/>
                  <a:gd name="connsiteX27" fmla="*/ 3357350 w 5023486"/>
                  <a:gd name="connsiteY27" fmla="*/ 832513 h 1501253"/>
                  <a:gd name="connsiteX28" fmla="*/ 3439236 w 5023486"/>
                  <a:gd name="connsiteY28" fmla="*/ 791570 h 1501253"/>
                  <a:gd name="connsiteX29" fmla="*/ 3480180 w 5023486"/>
                  <a:gd name="connsiteY29" fmla="*/ 750627 h 1501253"/>
                  <a:gd name="connsiteX30" fmla="*/ 3562066 w 5023486"/>
                  <a:gd name="connsiteY30" fmla="*/ 682388 h 1501253"/>
                  <a:gd name="connsiteX31" fmla="*/ 3589362 w 5023486"/>
                  <a:gd name="connsiteY31" fmla="*/ 641445 h 1501253"/>
                  <a:gd name="connsiteX32" fmla="*/ 3630305 w 5023486"/>
                  <a:gd name="connsiteY32" fmla="*/ 627797 h 1501253"/>
                  <a:gd name="connsiteX33" fmla="*/ 3862317 w 5023486"/>
                  <a:gd name="connsiteY33" fmla="*/ 614149 h 1501253"/>
                  <a:gd name="connsiteX34" fmla="*/ 4026090 w 5023486"/>
                  <a:gd name="connsiteY34" fmla="*/ 586853 h 1501253"/>
                  <a:gd name="connsiteX35" fmla="*/ 4121624 w 5023486"/>
                  <a:gd name="connsiteY35" fmla="*/ 573206 h 1501253"/>
                  <a:gd name="connsiteX36" fmla="*/ 4258102 w 5023486"/>
                  <a:gd name="connsiteY36" fmla="*/ 545910 h 1501253"/>
                  <a:gd name="connsiteX37" fmla="*/ 4967785 w 5023486"/>
                  <a:gd name="connsiteY37" fmla="*/ 518615 h 1501253"/>
                  <a:gd name="connsiteX38" fmla="*/ 5022377 w 5023486"/>
                  <a:gd name="connsiteY38" fmla="*/ 464024 h 1501253"/>
                  <a:gd name="connsiteX39" fmla="*/ 4995081 w 5023486"/>
                  <a:gd name="connsiteY39" fmla="*/ 423080 h 1501253"/>
                  <a:gd name="connsiteX40" fmla="*/ 4967785 w 5023486"/>
                  <a:gd name="connsiteY40" fmla="*/ 0 h 150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023486" h="1501253">
                    <a:moveTo>
                      <a:pt x="0" y="1501253"/>
                    </a:moveTo>
                    <a:cubicBezTo>
                      <a:pt x="31845" y="1483056"/>
                      <a:pt x="61679" y="1460769"/>
                      <a:pt x="95535" y="1446662"/>
                    </a:cubicBezTo>
                    <a:cubicBezTo>
                      <a:pt x="116947" y="1437740"/>
                      <a:pt x="141395" y="1439118"/>
                      <a:pt x="163774" y="1433015"/>
                    </a:cubicBezTo>
                    <a:cubicBezTo>
                      <a:pt x="191532" y="1425445"/>
                      <a:pt x="217747" y="1412697"/>
                      <a:pt x="245660" y="1405719"/>
                    </a:cubicBezTo>
                    <a:cubicBezTo>
                      <a:pt x="263857" y="1401170"/>
                      <a:pt x="282216" y="1397224"/>
                      <a:pt x="300251" y="1392071"/>
                    </a:cubicBezTo>
                    <a:cubicBezTo>
                      <a:pt x="314083" y="1388119"/>
                      <a:pt x="327088" y="1381245"/>
                      <a:pt x="341194" y="1378424"/>
                    </a:cubicBezTo>
                    <a:cubicBezTo>
                      <a:pt x="387155" y="1369232"/>
                      <a:pt x="502730" y="1357771"/>
                      <a:pt x="545911" y="1351128"/>
                    </a:cubicBezTo>
                    <a:cubicBezTo>
                      <a:pt x="576389" y="1346439"/>
                      <a:pt x="637051" y="1332887"/>
                      <a:pt x="668741" y="1323833"/>
                    </a:cubicBezTo>
                    <a:cubicBezTo>
                      <a:pt x="682573" y="1319881"/>
                      <a:pt x="695577" y="1313006"/>
                      <a:pt x="709684" y="1310185"/>
                    </a:cubicBezTo>
                    <a:cubicBezTo>
                      <a:pt x="774784" y="1297165"/>
                      <a:pt x="880791" y="1289656"/>
                      <a:pt x="941696" y="1282889"/>
                    </a:cubicBezTo>
                    <a:cubicBezTo>
                      <a:pt x="978149" y="1278839"/>
                      <a:pt x="1014484" y="1273791"/>
                      <a:pt x="1050878" y="1269242"/>
                    </a:cubicBezTo>
                    <a:cubicBezTo>
                      <a:pt x="1159160" y="1242171"/>
                      <a:pt x="1086968" y="1258678"/>
                      <a:pt x="1269242" y="1228298"/>
                    </a:cubicBezTo>
                    <a:cubicBezTo>
                      <a:pt x="1296538" y="1223749"/>
                      <a:pt x="1324877" y="1223400"/>
                      <a:pt x="1351129" y="1214650"/>
                    </a:cubicBezTo>
                    <a:cubicBezTo>
                      <a:pt x="1424294" y="1190263"/>
                      <a:pt x="1361493" y="1209315"/>
                      <a:pt x="1460311" y="1187355"/>
                    </a:cubicBezTo>
                    <a:cubicBezTo>
                      <a:pt x="1511531" y="1175973"/>
                      <a:pt x="1540978" y="1163547"/>
                      <a:pt x="1596788" y="1160059"/>
                    </a:cubicBezTo>
                    <a:cubicBezTo>
                      <a:pt x="1714926" y="1152676"/>
                      <a:pt x="1833349" y="1150961"/>
                      <a:pt x="1951630" y="1146412"/>
                    </a:cubicBezTo>
                    <a:cubicBezTo>
                      <a:pt x="1985594" y="1143016"/>
                      <a:pt x="2137497" y="1129765"/>
                      <a:pt x="2183642" y="1119116"/>
                    </a:cubicBezTo>
                    <a:cubicBezTo>
                      <a:pt x="2183657" y="1119113"/>
                      <a:pt x="2285993" y="1085000"/>
                      <a:pt x="2306472" y="1078173"/>
                    </a:cubicBezTo>
                    <a:lnTo>
                      <a:pt x="2511188" y="1009934"/>
                    </a:lnTo>
                    <a:lnTo>
                      <a:pt x="2634018" y="968991"/>
                    </a:lnTo>
                    <a:cubicBezTo>
                      <a:pt x="2647666" y="964442"/>
                      <a:pt x="2660855" y="958164"/>
                      <a:pt x="2674962" y="955343"/>
                    </a:cubicBezTo>
                    <a:cubicBezTo>
                      <a:pt x="2697708" y="950794"/>
                      <a:pt x="2720821" y="947798"/>
                      <a:pt x="2743200" y="941695"/>
                    </a:cubicBezTo>
                    <a:cubicBezTo>
                      <a:pt x="2770958" y="934125"/>
                      <a:pt x="2796491" y="917577"/>
                      <a:pt x="2825087" y="914400"/>
                    </a:cubicBezTo>
                    <a:cubicBezTo>
                      <a:pt x="2905074" y="905512"/>
                      <a:pt x="2965555" y="900087"/>
                      <a:pt x="3043451" y="887104"/>
                    </a:cubicBezTo>
                    <a:cubicBezTo>
                      <a:pt x="3066332" y="883290"/>
                      <a:pt x="3088809" y="877269"/>
                      <a:pt x="3111690" y="873456"/>
                    </a:cubicBezTo>
                    <a:cubicBezTo>
                      <a:pt x="3143420" y="868168"/>
                      <a:pt x="3175494" y="865097"/>
                      <a:pt x="3207224" y="859809"/>
                    </a:cubicBezTo>
                    <a:cubicBezTo>
                      <a:pt x="3230105" y="855996"/>
                      <a:pt x="3252640" y="850311"/>
                      <a:pt x="3275463" y="846161"/>
                    </a:cubicBezTo>
                    <a:cubicBezTo>
                      <a:pt x="3302689" y="841211"/>
                      <a:pt x="3330054" y="837062"/>
                      <a:pt x="3357350" y="832513"/>
                    </a:cubicBezTo>
                    <a:cubicBezTo>
                      <a:pt x="3398384" y="818835"/>
                      <a:pt x="3403961" y="820965"/>
                      <a:pt x="3439236" y="791570"/>
                    </a:cubicBezTo>
                    <a:cubicBezTo>
                      <a:pt x="3454064" y="779214"/>
                      <a:pt x="3465353" y="762983"/>
                      <a:pt x="3480180" y="750627"/>
                    </a:cubicBezTo>
                    <a:cubicBezTo>
                      <a:pt x="3538735" y="701831"/>
                      <a:pt x="3507697" y="747630"/>
                      <a:pt x="3562066" y="682388"/>
                    </a:cubicBezTo>
                    <a:cubicBezTo>
                      <a:pt x="3572567" y="669787"/>
                      <a:pt x="3576554" y="651692"/>
                      <a:pt x="3589362" y="641445"/>
                    </a:cubicBezTo>
                    <a:cubicBezTo>
                      <a:pt x="3600596" y="632458"/>
                      <a:pt x="3615990" y="629228"/>
                      <a:pt x="3630305" y="627797"/>
                    </a:cubicBezTo>
                    <a:cubicBezTo>
                      <a:pt x="3707392" y="620088"/>
                      <a:pt x="3784980" y="618698"/>
                      <a:pt x="3862317" y="614149"/>
                    </a:cubicBezTo>
                    <a:cubicBezTo>
                      <a:pt x="3945533" y="586410"/>
                      <a:pt x="3879823" y="605136"/>
                      <a:pt x="4026090" y="586853"/>
                    </a:cubicBezTo>
                    <a:cubicBezTo>
                      <a:pt x="4058010" y="582863"/>
                      <a:pt x="4089779" y="577755"/>
                      <a:pt x="4121624" y="573206"/>
                    </a:cubicBezTo>
                    <a:cubicBezTo>
                      <a:pt x="4190747" y="550165"/>
                      <a:pt x="4153554" y="559850"/>
                      <a:pt x="4258102" y="545910"/>
                    </a:cubicBezTo>
                    <a:cubicBezTo>
                      <a:pt x="4542762" y="507955"/>
                      <a:pt x="4457234" y="530218"/>
                      <a:pt x="4967785" y="518615"/>
                    </a:cubicBezTo>
                    <a:cubicBezTo>
                      <a:pt x="4996517" y="509038"/>
                      <a:pt x="5030039" y="509995"/>
                      <a:pt x="5022377" y="464024"/>
                    </a:cubicBezTo>
                    <a:cubicBezTo>
                      <a:pt x="5019680" y="447844"/>
                      <a:pt x="5001743" y="438069"/>
                      <a:pt x="4995081" y="423080"/>
                    </a:cubicBezTo>
                    <a:cubicBezTo>
                      <a:pt x="4931819" y="280743"/>
                      <a:pt x="4967785" y="182426"/>
                      <a:pt x="4967785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FED5866-F67B-52C1-2FE7-9D0A585266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6402" y="3065662"/>
                <a:ext cx="0" cy="4282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Picture 17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D2011907-CFE9-8A11-A769-B186560733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0194" y="21310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1" name="Picture 2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FB5B4425-E44A-884A-54FE-24D396848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139828" y="22834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2" name="Picture 21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6E07D513-50B4-F6D8-2669-A72E6CFCAB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9234" y="246939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3" name="Picture 22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1A7E2DA5-42E1-148F-9FD3-E525856F66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414923" y="2070315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4" name="Picture 23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BAF1D022-59CB-6352-3F8E-0851C0FF04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527286" y="2322163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5" name="Picture 24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AD3D9603-6FFC-02FF-FFFF-724E6A7A6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837252" y="2101312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6" name="Picture 25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62FBB4B5-2E2B-D553-46D1-D862EA0037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081349" y="223304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7" name="Picture 26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47B9045E-B561-B8E6-607D-2ADBB289B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294451" y="20548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8" name="Picture 27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7094DFE9-B5C4-4224-91E6-242F37FD3D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627665" y="214005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9" name="Picture 28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13FE0020-3F9F-B16F-6116-6A86F0AAEB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938923" y="1963119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0" name="Picture 29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EA32C770-E777-685B-4665-4737F195A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423245" y="197086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1" name="Picture 3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5AD082B1-F56A-2587-03E7-255398291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892068" y="1924373"/>
                <a:ext cx="357358" cy="178231"/>
              </a:xfrm>
              <a:prstGeom prst="rect">
                <a:avLst/>
              </a:prstGeom>
            </p:spPr>
          </p:pic>
        </p:grp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E528C07F-FE43-2408-502B-61C2AFCB5B49}"/>
                </a:ext>
              </a:extLst>
            </p:cNvPr>
            <p:cNvSpPr/>
            <p:nvPr/>
          </p:nvSpPr>
          <p:spPr>
            <a:xfrm>
              <a:off x="1418095" y="2084522"/>
              <a:ext cx="5323668" cy="1565329"/>
            </a:xfrm>
            <a:custGeom>
              <a:avLst/>
              <a:gdLst>
                <a:gd name="connsiteX0" fmla="*/ 0 w 5323668"/>
                <a:gd name="connsiteY0" fmla="*/ 1565329 h 1565329"/>
                <a:gd name="connsiteX1" fmla="*/ 5323668 w 5323668"/>
                <a:gd name="connsiteY1" fmla="*/ 643180 h 1565329"/>
                <a:gd name="connsiteX2" fmla="*/ 5300420 w 5323668"/>
                <a:gd name="connsiteY2" fmla="*/ 0 h 1565329"/>
                <a:gd name="connsiteX3" fmla="*/ 4967207 w 5323668"/>
                <a:gd name="connsiteY3" fmla="*/ 30997 h 1565329"/>
                <a:gd name="connsiteX4" fmla="*/ 4951708 w 5323668"/>
                <a:gd name="connsiteY4" fmla="*/ 247973 h 1565329"/>
                <a:gd name="connsiteX5" fmla="*/ 4982705 w 5323668"/>
                <a:gd name="connsiteY5" fmla="*/ 426203 h 1565329"/>
                <a:gd name="connsiteX6" fmla="*/ 5036949 w 5323668"/>
                <a:gd name="connsiteY6" fmla="*/ 550190 h 1565329"/>
                <a:gd name="connsiteX7" fmla="*/ 4897464 w 5323668"/>
                <a:gd name="connsiteY7" fmla="*/ 581186 h 1565329"/>
                <a:gd name="connsiteX8" fmla="*/ 4502258 w 5323668"/>
                <a:gd name="connsiteY8" fmla="*/ 581186 h 1565329"/>
                <a:gd name="connsiteX9" fmla="*/ 4347274 w 5323668"/>
                <a:gd name="connsiteY9" fmla="*/ 604434 h 1565329"/>
                <a:gd name="connsiteX10" fmla="*/ 3828081 w 5323668"/>
                <a:gd name="connsiteY10" fmla="*/ 674176 h 1565329"/>
                <a:gd name="connsiteX11" fmla="*/ 3580108 w 5323668"/>
                <a:gd name="connsiteY11" fmla="*/ 689675 h 1565329"/>
                <a:gd name="connsiteX12" fmla="*/ 3409627 w 5323668"/>
                <a:gd name="connsiteY12" fmla="*/ 883403 h 1565329"/>
                <a:gd name="connsiteX13" fmla="*/ 2843939 w 5323668"/>
                <a:gd name="connsiteY13" fmla="*/ 968644 h 1565329"/>
                <a:gd name="connsiteX14" fmla="*/ 2107769 w 5323668"/>
                <a:gd name="connsiteY14" fmla="*/ 1185620 h 1565329"/>
                <a:gd name="connsiteX15" fmla="*/ 1580827 w 5323668"/>
                <a:gd name="connsiteY15" fmla="*/ 1216617 h 1565329"/>
                <a:gd name="connsiteX16" fmla="*/ 1038386 w 5323668"/>
                <a:gd name="connsiteY16" fmla="*/ 1332854 h 1565329"/>
                <a:gd name="connsiteX17" fmla="*/ 774915 w 5323668"/>
                <a:gd name="connsiteY17" fmla="*/ 1340603 h 1565329"/>
                <a:gd name="connsiteX18" fmla="*/ 255722 w 5323668"/>
                <a:gd name="connsiteY18" fmla="*/ 1456841 h 1565329"/>
                <a:gd name="connsiteX19" fmla="*/ 0 w 5323668"/>
                <a:gd name="connsiteY19" fmla="*/ 1565329 h 156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23668" h="1565329">
                  <a:moveTo>
                    <a:pt x="0" y="1565329"/>
                  </a:moveTo>
                  <a:lnTo>
                    <a:pt x="5323668" y="643180"/>
                  </a:lnTo>
                  <a:lnTo>
                    <a:pt x="5300420" y="0"/>
                  </a:lnTo>
                  <a:lnTo>
                    <a:pt x="4967207" y="30997"/>
                  </a:lnTo>
                  <a:lnTo>
                    <a:pt x="4951708" y="247973"/>
                  </a:lnTo>
                  <a:lnTo>
                    <a:pt x="4982705" y="426203"/>
                  </a:lnTo>
                  <a:lnTo>
                    <a:pt x="5036949" y="550190"/>
                  </a:lnTo>
                  <a:lnTo>
                    <a:pt x="4897464" y="581186"/>
                  </a:lnTo>
                  <a:lnTo>
                    <a:pt x="4502258" y="581186"/>
                  </a:lnTo>
                  <a:lnTo>
                    <a:pt x="4347274" y="604434"/>
                  </a:lnTo>
                  <a:lnTo>
                    <a:pt x="3828081" y="674176"/>
                  </a:lnTo>
                  <a:lnTo>
                    <a:pt x="3580108" y="689675"/>
                  </a:lnTo>
                  <a:lnTo>
                    <a:pt x="3409627" y="883403"/>
                  </a:lnTo>
                  <a:lnTo>
                    <a:pt x="2843939" y="968644"/>
                  </a:lnTo>
                  <a:lnTo>
                    <a:pt x="2107769" y="1185620"/>
                  </a:lnTo>
                  <a:lnTo>
                    <a:pt x="1580827" y="1216617"/>
                  </a:lnTo>
                  <a:lnTo>
                    <a:pt x="1038386" y="1332854"/>
                  </a:lnTo>
                  <a:lnTo>
                    <a:pt x="774915" y="1340603"/>
                  </a:lnTo>
                  <a:lnTo>
                    <a:pt x="255722" y="1456841"/>
                  </a:lnTo>
                  <a:lnTo>
                    <a:pt x="0" y="1565329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3CCB2C-7448-1CEB-4127-E927962DF04A}"/>
                </a:ext>
              </a:extLst>
            </p:cNvPr>
            <p:cNvSpPr/>
            <p:nvPr/>
          </p:nvSpPr>
          <p:spPr>
            <a:xfrm rot="21433097">
              <a:off x="1657350" y="1474469"/>
              <a:ext cx="10104120" cy="480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FF068E-A980-7A1D-B1EA-B0FCAF5C863B}"/>
                </a:ext>
              </a:extLst>
            </p:cNvPr>
            <p:cNvSpPr/>
            <p:nvPr/>
          </p:nvSpPr>
          <p:spPr>
            <a:xfrm rot="21009385">
              <a:off x="300281" y="2906504"/>
              <a:ext cx="11749167" cy="924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C72DD0D-7759-FD00-FAFB-6FA16766763C}"/>
                </a:ext>
              </a:extLst>
            </p:cNvPr>
            <p:cNvSpPr/>
            <p:nvPr/>
          </p:nvSpPr>
          <p:spPr>
            <a:xfrm rot="19258187">
              <a:off x="-150678" y="2536942"/>
              <a:ext cx="2826444" cy="54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2227A83-50F4-A599-DAC9-F938416801C8}"/>
                </a:ext>
              </a:extLst>
            </p:cNvPr>
            <p:cNvSpPr/>
            <p:nvPr/>
          </p:nvSpPr>
          <p:spPr>
            <a:xfrm rot="220679">
              <a:off x="10908634" y="1270174"/>
              <a:ext cx="1053550" cy="546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55" descr="A map of a town&#10;&#10;Description automatically generated with medium confidence">
            <a:extLst>
              <a:ext uri="{FF2B5EF4-FFF2-40B4-BE49-F238E27FC236}">
                <a16:creationId xmlns:a16="http://schemas.microsoft.com/office/drawing/2014/main" id="{B864D66D-E7CE-25EA-3543-053BE0B1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77" y="2363821"/>
            <a:ext cx="5911533" cy="370320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EC972A5-DD23-A3AB-41DB-437892F535EB}"/>
              </a:ext>
            </a:extLst>
          </p:cNvPr>
          <p:cNvSpPr txBox="1"/>
          <p:nvPr/>
        </p:nvSpPr>
        <p:spPr>
          <a:xfrm>
            <a:off x="1948166" y="1147048"/>
            <a:ext cx="147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2.5 ac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B67275B-4F74-7EC8-CAEB-9FB97483DF23}"/>
              </a:ext>
            </a:extLst>
          </p:cNvPr>
          <p:cNvCxnSpPr>
            <a:cxnSpLocks/>
          </p:cNvCxnSpPr>
          <p:nvPr/>
        </p:nvCxnSpPr>
        <p:spPr>
          <a:xfrm>
            <a:off x="2752732" y="724298"/>
            <a:ext cx="0" cy="10582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085855-0FBD-5C2F-1290-C0B27A32498B}"/>
              </a:ext>
            </a:extLst>
          </p:cNvPr>
          <p:cNvCxnSpPr>
            <a:cxnSpLocks/>
          </p:cNvCxnSpPr>
          <p:nvPr/>
        </p:nvCxnSpPr>
        <p:spPr>
          <a:xfrm flipH="1">
            <a:off x="1238590" y="1477636"/>
            <a:ext cx="601883" cy="4282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2D90B-A86A-BA7B-6B03-F5124CB51317}"/>
              </a:ext>
            </a:extLst>
          </p:cNvPr>
          <p:cNvCxnSpPr>
            <a:cxnSpLocks/>
          </p:cNvCxnSpPr>
          <p:nvPr/>
        </p:nvCxnSpPr>
        <p:spPr>
          <a:xfrm>
            <a:off x="1144144" y="1734698"/>
            <a:ext cx="103470" cy="1793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9986A10-AA0C-470D-C161-3064F16FB8E3}"/>
              </a:ext>
            </a:extLst>
          </p:cNvPr>
          <p:cNvSpPr txBox="1"/>
          <p:nvPr/>
        </p:nvSpPr>
        <p:spPr>
          <a:xfrm>
            <a:off x="7399780" y="1220425"/>
            <a:ext cx="4506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2 Housing: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2.5 acres = 21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Buffered edges, esp. along marsh &amp;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Birding and scenic lookout</a:t>
            </a:r>
          </a:p>
        </p:txBody>
      </p:sp>
      <p:pic>
        <p:nvPicPr>
          <p:cNvPr id="5" name="Picture 4" descr="A house with a porch and a walkway&#10;&#10;Description automatically generated">
            <a:extLst>
              <a:ext uri="{FF2B5EF4-FFF2-40B4-BE49-F238E27FC236}">
                <a16:creationId xmlns:a16="http://schemas.microsoft.com/office/drawing/2014/main" id="{2478589A-BB2F-5E82-C0FB-029AC237C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0" y="2363619"/>
            <a:ext cx="2231390" cy="1484480"/>
          </a:xfrm>
          <a:prstGeom prst="rect">
            <a:avLst/>
          </a:prstGeom>
        </p:spPr>
      </p:pic>
      <p:pic>
        <p:nvPicPr>
          <p:cNvPr id="10" name="Picture 9" descr="A row of houses with a fireplace and a walkway&#10;&#10;Description automatically generated">
            <a:extLst>
              <a:ext uri="{FF2B5EF4-FFF2-40B4-BE49-F238E27FC236}">
                <a16:creationId xmlns:a16="http://schemas.microsoft.com/office/drawing/2014/main" id="{9ECA9FD8-75CD-4D09-D3B8-27651D1C1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510" y="2690762"/>
            <a:ext cx="4767580" cy="2677527"/>
          </a:xfrm>
          <a:prstGeom prst="rect">
            <a:avLst/>
          </a:prstGeom>
        </p:spPr>
      </p:pic>
      <p:pic>
        <p:nvPicPr>
          <p:cNvPr id="13" name="Picture 12" descr="A house with flowers in front of it&#10;&#10;Description automatically generated">
            <a:extLst>
              <a:ext uri="{FF2B5EF4-FFF2-40B4-BE49-F238E27FC236}">
                <a16:creationId xmlns:a16="http://schemas.microsoft.com/office/drawing/2014/main" id="{C6894307-E228-63FF-9EFD-A0E960137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96903" y="4433300"/>
            <a:ext cx="2511684" cy="200559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3781BFE-374D-64A9-9DAC-970F9F6AFF1A}"/>
              </a:ext>
            </a:extLst>
          </p:cNvPr>
          <p:cNvSpPr txBox="1"/>
          <p:nvPr/>
        </p:nvSpPr>
        <p:spPr>
          <a:xfrm>
            <a:off x="3458971" y="234944"/>
            <a:ext cx="10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8BEA55-1C40-0511-DA35-3F979D487B22}"/>
              </a:ext>
            </a:extLst>
          </p:cNvPr>
          <p:cNvSpPr txBox="1"/>
          <p:nvPr/>
        </p:nvSpPr>
        <p:spPr>
          <a:xfrm>
            <a:off x="1409191" y="242564"/>
            <a:ext cx="10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6ED275-F331-D4EF-51C9-2FCA96612D66}"/>
              </a:ext>
            </a:extLst>
          </p:cNvPr>
          <p:cNvSpPr txBox="1"/>
          <p:nvPr/>
        </p:nvSpPr>
        <p:spPr>
          <a:xfrm>
            <a:off x="586617" y="3608193"/>
            <a:ext cx="1883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 starter homes: 1000 </a:t>
            </a:r>
            <a:r>
              <a:rPr lang="en-US" sz="1200" dirty="0" err="1">
                <a:solidFill>
                  <a:schemeClr val="bg1"/>
                </a:solidFill>
              </a:rPr>
              <a:t>s.f.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E56FD2-5719-0C3D-EEAD-48EC206004A5}"/>
              </a:ext>
            </a:extLst>
          </p:cNvPr>
          <p:cNvSpPr txBox="1"/>
          <p:nvPr/>
        </p:nvSpPr>
        <p:spPr>
          <a:xfrm>
            <a:off x="5350216" y="6137595"/>
            <a:ext cx="2622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11 age restricted homes: 13-1700 </a:t>
            </a:r>
            <a:r>
              <a:rPr lang="en-US" sz="1200" dirty="0" err="1">
                <a:solidFill>
                  <a:schemeClr val="bg1"/>
                </a:solidFill>
              </a:rPr>
              <a:t>s.f.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44519B-CCB1-A346-FA4D-AF7024674FC0}"/>
              </a:ext>
            </a:extLst>
          </p:cNvPr>
          <p:cNvSpPr txBox="1"/>
          <p:nvPr/>
        </p:nvSpPr>
        <p:spPr>
          <a:xfrm>
            <a:off x="10230127" y="5044856"/>
            <a:ext cx="1883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Riverwalk Concord</a:t>
            </a:r>
          </a:p>
        </p:txBody>
      </p:sp>
    </p:spTree>
    <p:extLst>
      <p:ext uri="{BB962C8B-B14F-4D97-AF65-F5344CB8AC3E}">
        <p14:creationId xmlns:p14="http://schemas.microsoft.com/office/powerpoint/2010/main" val="18320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8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8C74B-FF4B-D275-EA9A-A62DE3A13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66" r="2971" b="10500"/>
          <a:stretch/>
        </p:blipFill>
        <p:spPr>
          <a:xfrm>
            <a:off x="475385" y="91440"/>
            <a:ext cx="11240365" cy="3166110"/>
          </a:xfrm>
          <a:prstGeom prst="rect">
            <a:avLst/>
          </a:prstGeom>
        </p:spPr>
      </p:pic>
      <p:pic>
        <p:nvPicPr>
          <p:cNvPr id="7" name="Picture 6" descr="A row of houses with trees and a path&#10;&#10;Description automatically generated">
            <a:extLst>
              <a:ext uri="{FF2B5EF4-FFF2-40B4-BE49-F238E27FC236}">
                <a16:creationId xmlns:a16="http://schemas.microsoft.com/office/drawing/2014/main" id="{19556CFE-5414-F9BE-A377-855ACB159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9740" y="3326130"/>
            <a:ext cx="3947160" cy="2880360"/>
          </a:xfrm>
          <a:prstGeom prst="rect">
            <a:avLst/>
          </a:prstGeom>
        </p:spPr>
      </p:pic>
      <p:pic>
        <p:nvPicPr>
          <p:cNvPr id="9" name="Picture 8" descr="A group of girls playing lacrosse&#10;&#10;Description automatically generated">
            <a:extLst>
              <a:ext uri="{FF2B5EF4-FFF2-40B4-BE49-F238E27FC236}">
                <a16:creationId xmlns:a16="http://schemas.microsoft.com/office/drawing/2014/main" id="{6D0DE09A-62C4-7411-1C89-89FD37200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030" y="3350474"/>
            <a:ext cx="2047848" cy="1888276"/>
          </a:xfrm>
          <a:prstGeom prst="rect">
            <a:avLst/>
          </a:prstGeom>
        </p:spPr>
      </p:pic>
      <p:pic>
        <p:nvPicPr>
          <p:cNvPr id="11" name="Picture 10" descr="A football player chasing a ball&#10;&#10;Description automatically generated">
            <a:extLst>
              <a:ext uri="{FF2B5EF4-FFF2-40B4-BE49-F238E27FC236}">
                <a16:creationId xmlns:a16="http://schemas.microsoft.com/office/drawing/2014/main" id="{5D611163-7964-171F-78D4-09A3D6592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241" y="4461898"/>
            <a:ext cx="1882140" cy="1838572"/>
          </a:xfrm>
          <a:prstGeom prst="rect">
            <a:avLst/>
          </a:prstGeom>
        </p:spPr>
      </p:pic>
      <p:pic>
        <p:nvPicPr>
          <p:cNvPr id="14" name="Picture 13" descr="A group of trucks parked in a parking lot&#10;&#10;Description automatically generated">
            <a:extLst>
              <a:ext uri="{FF2B5EF4-FFF2-40B4-BE49-F238E27FC236}">
                <a16:creationId xmlns:a16="http://schemas.microsoft.com/office/drawing/2014/main" id="{60489727-9114-2A9D-A6D9-5EFF541D48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28"/>
          <a:stretch/>
        </p:blipFill>
        <p:spPr>
          <a:xfrm>
            <a:off x="7998460" y="3394710"/>
            <a:ext cx="2803373" cy="1565910"/>
          </a:xfrm>
          <a:prstGeom prst="rect">
            <a:avLst/>
          </a:prstGeom>
        </p:spPr>
      </p:pic>
      <p:pic>
        <p:nvPicPr>
          <p:cNvPr id="12" name="Picture 11" descr="A wooden structure on a grassy field&#10;&#10;Description automatically generated">
            <a:extLst>
              <a:ext uri="{FF2B5EF4-FFF2-40B4-BE49-F238E27FC236}">
                <a16:creationId xmlns:a16="http://schemas.microsoft.com/office/drawing/2014/main" id="{94A68D60-F6B8-D82D-CF67-65D6B7C84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5530" y="4650366"/>
            <a:ext cx="1485900" cy="10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6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152" y="440034"/>
            <a:ext cx="8229600" cy="601532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D95EDD4-BAA5-45B6-13A4-8B1C8E896F0C}"/>
              </a:ext>
            </a:extLst>
          </p:cNvPr>
          <p:cNvSpPr txBox="1">
            <a:spLocks/>
          </p:cNvSpPr>
          <p:nvPr/>
        </p:nvSpPr>
        <p:spPr>
          <a:xfrm>
            <a:off x="755075" y="1157043"/>
            <a:ext cx="11164910" cy="5558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Recommend Two Phase Approach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Phase 1: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   Area 1: Recreation w/poss. materials handling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   Area 2: Housing, esp. starter homes &amp; 55+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Phase 2: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   Area 1: Landbank to meet future housing needs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9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028" y="440034"/>
            <a:ext cx="8229600" cy="601532"/>
          </a:xfrm>
        </p:spPr>
        <p:txBody>
          <a:bodyPr>
            <a:normAutofit fontScale="90000"/>
          </a:bodyPr>
          <a:lstStyle/>
          <a:p>
            <a:r>
              <a:rPr lang="en-US" dirty="0"/>
              <a:t>Related Recommendations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D95EDD4-BAA5-45B6-13A4-8B1C8E896F0C}"/>
              </a:ext>
            </a:extLst>
          </p:cNvPr>
          <p:cNvSpPr txBox="1">
            <a:spLocks/>
          </p:cNvSpPr>
          <p:nvPr/>
        </p:nvSpPr>
        <p:spPr>
          <a:xfrm>
            <a:off x="766950" y="1180794"/>
            <a:ext cx="11164910" cy="51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100" dirty="0">
                <a:latin typeface="+mj-lt"/>
              </a:rPr>
              <a:t>Leverage value: Access to new trail, Alta Oxbow, and new recreation Area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100" dirty="0">
                <a:latin typeface="+mj-lt"/>
              </a:rPr>
              <a:t>Surplus capped 25-acre landfill to north (current transfer facility) for housing, especially starter homes and 55+ 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100" dirty="0">
                <a:latin typeface="+mj-lt"/>
              </a:rPr>
              <a:t>Connect area with trail system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100" dirty="0">
                <a:latin typeface="+mj-lt"/>
              </a:rPr>
              <a:t>Work w/</a:t>
            </a:r>
            <a:r>
              <a:rPr lang="en-US" sz="4100" dirty="0" err="1">
                <a:latin typeface="+mj-lt"/>
              </a:rPr>
              <a:t>MassDOT</a:t>
            </a:r>
            <a:r>
              <a:rPr lang="en-US" sz="4100" dirty="0">
                <a:latin typeface="+mj-lt"/>
              </a:rPr>
              <a:t> &amp; Sudbury to build sidewalks along Route 20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4100" dirty="0">
                <a:latin typeface="+mj-lt"/>
              </a:rPr>
              <a:t>Find in-town site for Supported Housing for Youth w/disabilities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286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4455"/>
            <a:ext cx="12192000" cy="6015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821844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A22EDF-BA99-352B-3D86-6116BC543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7000" contrast="38000"/>
          </a:blip>
          <a:srcRect l="17613" t="10055" r="17613" b="8445"/>
          <a:stretch/>
        </p:blipFill>
        <p:spPr>
          <a:xfrm rot="5400000">
            <a:off x="3438434" y="-2009681"/>
            <a:ext cx="5318943" cy="103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1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4E9D7F-A0EA-EC11-A0FB-1632E1796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2" t="37062" r="5050" b="28679"/>
          <a:stretch/>
        </p:blipFill>
        <p:spPr>
          <a:xfrm>
            <a:off x="118457" y="1105470"/>
            <a:ext cx="11941787" cy="37531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802FC7-24C7-7001-47E4-AEAC5664B17F}"/>
              </a:ext>
            </a:extLst>
          </p:cNvPr>
          <p:cNvSpPr/>
          <p:nvPr/>
        </p:nvSpPr>
        <p:spPr>
          <a:xfrm rot="21433097">
            <a:off x="1657350" y="1474469"/>
            <a:ext cx="1010412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2F97E-7F42-9844-DD74-64198E432A41}"/>
              </a:ext>
            </a:extLst>
          </p:cNvPr>
          <p:cNvSpPr/>
          <p:nvPr/>
        </p:nvSpPr>
        <p:spPr>
          <a:xfrm rot="21009385">
            <a:off x="300281" y="2906504"/>
            <a:ext cx="11749167" cy="924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5E0B9-FA64-B60E-F714-974F505BF42F}"/>
              </a:ext>
            </a:extLst>
          </p:cNvPr>
          <p:cNvSpPr/>
          <p:nvPr/>
        </p:nvSpPr>
        <p:spPr>
          <a:xfrm rot="19258187">
            <a:off x="-150678" y="2536942"/>
            <a:ext cx="2826444" cy="54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05F6DA-EF0A-3EB9-95B2-33C40B4F0462}"/>
              </a:ext>
            </a:extLst>
          </p:cNvPr>
          <p:cNvSpPr/>
          <p:nvPr/>
        </p:nvSpPr>
        <p:spPr>
          <a:xfrm rot="220679">
            <a:off x="10908634" y="1270174"/>
            <a:ext cx="1053550" cy="54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41CC4-2FEB-37E3-6893-6635DD8E4B5A}"/>
              </a:ext>
            </a:extLst>
          </p:cNvPr>
          <p:cNvSpPr txBox="1"/>
          <p:nvPr/>
        </p:nvSpPr>
        <p:spPr>
          <a:xfrm>
            <a:off x="411417" y="5120466"/>
            <a:ext cx="10239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Two parcels: approximately 17 acres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Area 1 (Parel 22-001): 10.65 acres, former landfill, w/4.4 acres of wetland to 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Area 2 (Parcel 22-002): 5.9 acres, higher ground, landfill history in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Adjacent to Great Meadows Wildlife Refuge, Alta Oxbow, Sudbury line, &amp; new trail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90C9D-D91A-B5BF-687E-AF97978FB624}"/>
              </a:ext>
            </a:extLst>
          </p:cNvPr>
          <p:cNvSpPr txBox="1"/>
          <p:nvPr/>
        </p:nvSpPr>
        <p:spPr>
          <a:xfrm>
            <a:off x="4861560" y="1729740"/>
            <a:ext cx="80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48C58F-6779-CE64-3731-B53AC20DD210}"/>
              </a:ext>
            </a:extLst>
          </p:cNvPr>
          <p:cNvSpPr txBox="1"/>
          <p:nvPr/>
        </p:nvSpPr>
        <p:spPr>
          <a:xfrm>
            <a:off x="2682240" y="1756410"/>
            <a:ext cx="80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2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C09CD36-F188-95F4-97FF-EE4DBF3C4352}"/>
              </a:ext>
            </a:extLst>
          </p:cNvPr>
          <p:cNvSpPr txBox="1">
            <a:spLocks/>
          </p:cNvSpPr>
          <p:nvPr/>
        </p:nvSpPr>
        <p:spPr>
          <a:xfrm>
            <a:off x="749027" y="533400"/>
            <a:ext cx="8229600" cy="6015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0AE28-7BA0-654E-C4DF-D8971DC9364E}"/>
              </a:ext>
            </a:extLst>
          </p:cNvPr>
          <p:cNvSpPr txBox="1"/>
          <p:nvPr/>
        </p:nvSpPr>
        <p:spPr>
          <a:xfrm>
            <a:off x="2878873" y="1093267"/>
            <a:ext cx="324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Alta Oxbow: 218 Housing Units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ACEEF-B242-CD4F-C513-A59BD114FC92}"/>
              </a:ext>
            </a:extLst>
          </p:cNvPr>
          <p:cNvSpPr txBox="1"/>
          <p:nvPr/>
        </p:nvSpPr>
        <p:spPr>
          <a:xfrm>
            <a:off x="4738909" y="4049639"/>
            <a:ext cx="409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 Marsh National Wildlife Refuge</a:t>
            </a:r>
          </a:p>
          <a:p>
            <a:endParaRPr lang="en-US" dirty="0"/>
          </a:p>
        </p:txBody>
      </p:sp>
      <p:pic>
        <p:nvPicPr>
          <p:cNvPr id="18" name="Picture 17" descr="A silhouette of a bird&#10;&#10;Description automatically generated">
            <a:extLst>
              <a:ext uri="{FF2B5EF4-FFF2-40B4-BE49-F238E27FC236}">
                <a16:creationId xmlns:a16="http://schemas.microsoft.com/office/drawing/2014/main" id="{A7FD046B-54EE-51EC-0346-D4530DCA4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913" y="3365834"/>
            <a:ext cx="470110" cy="680720"/>
          </a:xfrm>
          <a:prstGeom prst="rect">
            <a:avLst/>
          </a:prstGeom>
        </p:spPr>
      </p:pic>
      <p:pic>
        <p:nvPicPr>
          <p:cNvPr id="19" name="Picture 18" descr="A silhouette of a bird&#10;&#10;Description automatically generated">
            <a:extLst>
              <a:ext uri="{FF2B5EF4-FFF2-40B4-BE49-F238E27FC236}">
                <a16:creationId xmlns:a16="http://schemas.microsoft.com/office/drawing/2014/main" id="{65399772-B6D5-FBA6-4A1A-C7C5726BB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643" y="4380078"/>
            <a:ext cx="470110" cy="680720"/>
          </a:xfrm>
          <a:prstGeom prst="rect">
            <a:avLst/>
          </a:prstGeom>
        </p:spPr>
      </p:pic>
      <p:pic>
        <p:nvPicPr>
          <p:cNvPr id="20" name="Picture 19" descr="A silhouette of a bird&#10;&#10;Description automatically generated">
            <a:extLst>
              <a:ext uri="{FF2B5EF4-FFF2-40B4-BE49-F238E27FC236}">
                <a16:creationId xmlns:a16="http://schemas.microsoft.com/office/drawing/2014/main" id="{DFDED9D1-E987-2BFD-6000-4EA4C6CF6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703" y="4368648"/>
            <a:ext cx="470110" cy="6807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5D14295-2CAD-1CE0-4F75-3659ACF25D6B}"/>
              </a:ext>
            </a:extLst>
          </p:cNvPr>
          <p:cNvSpPr/>
          <p:nvPr/>
        </p:nvSpPr>
        <p:spPr>
          <a:xfrm rot="21009516">
            <a:off x="399837" y="2875946"/>
            <a:ext cx="11479733" cy="4636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black silhouette of a person walking&#10;&#10;Description automatically generated">
            <a:extLst>
              <a:ext uri="{FF2B5EF4-FFF2-40B4-BE49-F238E27FC236}">
                <a16:creationId xmlns:a16="http://schemas.microsoft.com/office/drawing/2014/main" id="{667AB6C3-85ED-C462-0B76-537F6135A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863" y="3466600"/>
            <a:ext cx="244475" cy="349250"/>
          </a:xfrm>
          <a:prstGeom prst="rect">
            <a:avLst/>
          </a:prstGeom>
        </p:spPr>
      </p:pic>
      <p:pic>
        <p:nvPicPr>
          <p:cNvPr id="23" name="Picture 22" descr="A black bicycle with a white background&#10;&#10;Description automatically generated">
            <a:extLst>
              <a:ext uri="{FF2B5EF4-FFF2-40B4-BE49-F238E27FC236}">
                <a16:creationId xmlns:a16="http://schemas.microsoft.com/office/drawing/2014/main" id="{6C81C29E-C94B-0360-9E36-41C459E0C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3294" flipH="1">
            <a:off x="3551836" y="3323805"/>
            <a:ext cx="555847" cy="3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4E9D7F-A0EA-EC11-A0FB-1632E1796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2" t="37062" r="5050" b="28679"/>
          <a:stretch/>
        </p:blipFill>
        <p:spPr>
          <a:xfrm>
            <a:off x="118457" y="1105470"/>
            <a:ext cx="11941787" cy="37531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802FC7-24C7-7001-47E4-AEAC5664B17F}"/>
              </a:ext>
            </a:extLst>
          </p:cNvPr>
          <p:cNvSpPr/>
          <p:nvPr/>
        </p:nvSpPr>
        <p:spPr>
          <a:xfrm rot="21433097">
            <a:off x="1657350" y="1474469"/>
            <a:ext cx="1010412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2F97E-7F42-9844-DD74-64198E432A41}"/>
              </a:ext>
            </a:extLst>
          </p:cNvPr>
          <p:cNvSpPr/>
          <p:nvPr/>
        </p:nvSpPr>
        <p:spPr>
          <a:xfrm rot="21009385">
            <a:off x="300281" y="2906504"/>
            <a:ext cx="11749167" cy="924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5E0B9-FA64-B60E-F714-974F505BF42F}"/>
              </a:ext>
            </a:extLst>
          </p:cNvPr>
          <p:cNvSpPr/>
          <p:nvPr/>
        </p:nvSpPr>
        <p:spPr>
          <a:xfrm rot="19258187">
            <a:off x="-150678" y="2536942"/>
            <a:ext cx="2826444" cy="54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05F6DA-EF0A-3EB9-95B2-33C40B4F0462}"/>
              </a:ext>
            </a:extLst>
          </p:cNvPr>
          <p:cNvSpPr/>
          <p:nvPr/>
        </p:nvSpPr>
        <p:spPr>
          <a:xfrm rot="220679">
            <a:off x="10908634" y="1270174"/>
            <a:ext cx="1053550" cy="54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41CC4-2FEB-37E3-6893-6635DD8E4B5A}"/>
              </a:ext>
            </a:extLst>
          </p:cNvPr>
          <p:cNvSpPr txBox="1"/>
          <p:nvPr/>
        </p:nvSpPr>
        <p:spPr>
          <a:xfrm>
            <a:off x="411417" y="5120466"/>
            <a:ext cx="10239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Except for landfill past, highest value Town property in western Wayland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Adjacency to wildlife preserve = 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Adjacency to future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High value key factor in calculus when weighing higher cost of redevelopment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90C9D-D91A-B5BF-687E-AF97978FB624}"/>
              </a:ext>
            </a:extLst>
          </p:cNvPr>
          <p:cNvSpPr txBox="1"/>
          <p:nvPr/>
        </p:nvSpPr>
        <p:spPr>
          <a:xfrm>
            <a:off x="4861560" y="1729740"/>
            <a:ext cx="80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48C58F-6779-CE64-3731-B53AC20DD210}"/>
              </a:ext>
            </a:extLst>
          </p:cNvPr>
          <p:cNvSpPr txBox="1"/>
          <p:nvPr/>
        </p:nvSpPr>
        <p:spPr>
          <a:xfrm>
            <a:off x="2682240" y="1756410"/>
            <a:ext cx="80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2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C09CD36-F188-95F4-97FF-EE4DBF3C4352}"/>
              </a:ext>
            </a:extLst>
          </p:cNvPr>
          <p:cNvSpPr txBox="1">
            <a:spLocks/>
          </p:cNvSpPr>
          <p:nvPr/>
        </p:nvSpPr>
        <p:spPr>
          <a:xfrm>
            <a:off x="749027" y="533400"/>
            <a:ext cx="8229600" cy="6015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0AE28-7BA0-654E-C4DF-D8971DC9364E}"/>
              </a:ext>
            </a:extLst>
          </p:cNvPr>
          <p:cNvSpPr txBox="1"/>
          <p:nvPr/>
        </p:nvSpPr>
        <p:spPr>
          <a:xfrm>
            <a:off x="2878873" y="1093267"/>
            <a:ext cx="324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Alta Oxbow: 218 Housing Units</a:t>
            </a:r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D14295-2CAD-1CE0-4F75-3659ACF25D6B}"/>
              </a:ext>
            </a:extLst>
          </p:cNvPr>
          <p:cNvSpPr/>
          <p:nvPr/>
        </p:nvSpPr>
        <p:spPr>
          <a:xfrm rot="21009516">
            <a:off x="399837" y="2875946"/>
            <a:ext cx="11479733" cy="4636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black silhouette of a person walking&#10;&#10;Description automatically generated">
            <a:extLst>
              <a:ext uri="{FF2B5EF4-FFF2-40B4-BE49-F238E27FC236}">
                <a16:creationId xmlns:a16="http://schemas.microsoft.com/office/drawing/2014/main" id="{667AB6C3-85ED-C462-0B76-537F6135A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863" y="3466600"/>
            <a:ext cx="244475" cy="349250"/>
          </a:xfrm>
          <a:prstGeom prst="rect">
            <a:avLst/>
          </a:prstGeom>
        </p:spPr>
      </p:pic>
      <p:pic>
        <p:nvPicPr>
          <p:cNvPr id="23" name="Picture 22" descr="A black bicycle with a white background&#10;&#10;Description automatically generated">
            <a:extLst>
              <a:ext uri="{FF2B5EF4-FFF2-40B4-BE49-F238E27FC236}">
                <a16:creationId xmlns:a16="http://schemas.microsoft.com/office/drawing/2014/main" id="{6C81C29E-C94B-0360-9E36-41C459E0C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3294" flipH="1">
            <a:off x="3551836" y="3323805"/>
            <a:ext cx="555847" cy="3765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4C4BCCA-3044-27D7-4EA9-E437D177C4BF}"/>
              </a:ext>
            </a:extLst>
          </p:cNvPr>
          <p:cNvSpPr txBox="1"/>
          <p:nvPr/>
        </p:nvSpPr>
        <p:spPr>
          <a:xfrm>
            <a:off x="4738909" y="4049639"/>
            <a:ext cx="409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 Marsh National Wildlife Refuge</a:t>
            </a:r>
          </a:p>
          <a:p>
            <a:endParaRPr lang="en-US" dirty="0"/>
          </a:p>
        </p:txBody>
      </p:sp>
      <p:pic>
        <p:nvPicPr>
          <p:cNvPr id="25" name="Picture 24" descr="A silhouette of a bird&#10;&#10;Description automatically generated">
            <a:extLst>
              <a:ext uri="{FF2B5EF4-FFF2-40B4-BE49-F238E27FC236}">
                <a16:creationId xmlns:a16="http://schemas.microsoft.com/office/drawing/2014/main" id="{C149D632-F9AB-CF59-A8D1-BEC8C0C77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13" y="3365834"/>
            <a:ext cx="470110" cy="680720"/>
          </a:xfrm>
          <a:prstGeom prst="rect">
            <a:avLst/>
          </a:prstGeom>
        </p:spPr>
      </p:pic>
      <p:pic>
        <p:nvPicPr>
          <p:cNvPr id="26" name="Picture 25" descr="A silhouette of a bird&#10;&#10;Description automatically generated">
            <a:extLst>
              <a:ext uri="{FF2B5EF4-FFF2-40B4-BE49-F238E27FC236}">
                <a16:creationId xmlns:a16="http://schemas.microsoft.com/office/drawing/2014/main" id="{5B6092C0-9B54-DBA9-8A29-5BF8FAEF2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643" y="4380078"/>
            <a:ext cx="470110" cy="680720"/>
          </a:xfrm>
          <a:prstGeom prst="rect">
            <a:avLst/>
          </a:prstGeom>
        </p:spPr>
      </p:pic>
      <p:pic>
        <p:nvPicPr>
          <p:cNvPr id="27" name="Picture 26" descr="A silhouette of a bird&#10;&#10;Description automatically generated">
            <a:extLst>
              <a:ext uri="{FF2B5EF4-FFF2-40B4-BE49-F238E27FC236}">
                <a16:creationId xmlns:a16="http://schemas.microsoft.com/office/drawing/2014/main" id="{658948D8-06FE-C51A-8308-2E5FE7716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703" y="4368648"/>
            <a:ext cx="470110" cy="6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7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5DB5C0-5FDF-837F-E0B3-E3B8031E5C06}"/>
              </a:ext>
            </a:extLst>
          </p:cNvPr>
          <p:cNvSpPr txBox="1"/>
          <p:nvPr/>
        </p:nvSpPr>
        <p:spPr>
          <a:xfrm>
            <a:off x="838200" y="420089"/>
            <a:ext cx="109064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Step 2. Understanding Landfill</a:t>
            </a:r>
          </a:p>
          <a:p>
            <a:endParaRPr lang="en-US" dirty="0"/>
          </a:p>
          <a:p>
            <a:pPr>
              <a:spcAft>
                <a:spcPts val="1200"/>
              </a:spcAft>
            </a:pPr>
            <a:r>
              <a:rPr lang="en-US" sz="2400" dirty="0">
                <a:latin typeface="+mj-lt"/>
              </a:rPr>
              <a:t>Research indicates that more intensive future site development may not appear as difficult and costly as the Committee believes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+mj-lt"/>
              </a:rPr>
              <a:t>Records show that only Area 1 was operated as a landfill up until 1980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+mj-lt"/>
              </a:rPr>
              <a:t>According to a “Brief History of Wayland’s South Landfill” prepared in January 2021: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+mj-lt"/>
              </a:rPr>
              <a:t>“The 1980 landfill closure date was long before the 22-002 parcel (Area 2) was put into mainstream service. The 500,000 cubic yards of “good gravel” was not removed from the 22-002 area.  </a:t>
            </a:r>
            <a:r>
              <a:rPr lang="en-US" sz="2400" b="1" dirty="0">
                <a:latin typeface="+mj-lt"/>
              </a:rPr>
              <a:t>For the most part, that area remained unused for landfill purposes.”  </a:t>
            </a:r>
          </a:p>
        </p:txBody>
      </p:sp>
    </p:spTree>
    <p:extLst>
      <p:ext uri="{BB962C8B-B14F-4D97-AF65-F5344CB8AC3E}">
        <p14:creationId xmlns:p14="http://schemas.microsoft.com/office/powerpoint/2010/main" val="24389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895297-0A43-E91A-DA58-85F9C7F67B0E}"/>
              </a:ext>
            </a:extLst>
          </p:cNvPr>
          <p:cNvSpPr/>
          <p:nvPr/>
        </p:nvSpPr>
        <p:spPr>
          <a:xfrm rot="20923430">
            <a:off x="523361" y="3440897"/>
            <a:ext cx="6941990" cy="1282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erial view of a road and a forest&#10;&#10;Description automatically generated">
            <a:extLst>
              <a:ext uri="{FF2B5EF4-FFF2-40B4-BE49-F238E27FC236}">
                <a16:creationId xmlns:a16="http://schemas.microsoft.com/office/drawing/2014/main" id="{EF2CEC7F-9D10-2F97-397E-F3D6F3BB9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8" t="6591"/>
          <a:stretch/>
        </p:blipFill>
        <p:spPr>
          <a:xfrm>
            <a:off x="838200" y="1318161"/>
            <a:ext cx="10603173" cy="4084412"/>
          </a:xfrm>
          <a:prstGeom prst="rect">
            <a:avLst/>
          </a:prstGeom>
        </p:spPr>
      </p:pic>
      <p:pic>
        <p:nvPicPr>
          <p:cNvPr id="6" name="Picture 5" descr="A aerial view of a road&#10;&#10;Description automatically generated">
            <a:extLst>
              <a:ext uri="{FF2B5EF4-FFF2-40B4-BE49-F238E27FC236}">
                <a16:creationId xmlns:a16="http://schemas.microsoft.com/office/drawing/2014/main" id="{959572D7-113D-B666-035B-DEBDFAA03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42" r="15434" b="4781"/>
          <a:stretch>
            <a:fillRect/>
          </a:stretch>
        </p:blipFill>
        <p:spPr>
          <a:xfrm rot="20820000">
            <a:off x="3975716" y="1554755"/>
            <a:ext cx="7044016" cy="2632846"/>
          </a:xfrm>
          <a:custGeom>
            <a:avLst/>
            <a:gdLst>
              <a:gd name="connsiteX0" fmla="*/ 0 w 8325134"/>
              <a:gd name="connsiteY0" fmla="*/ 0 h 3111690"/>
              <a:gd name="connsiteX1" fmla="*/ 8325134 w 8325134"/>
              <a:gd name="connsiteY1" fmla="*/ 1351129 h 3111690"/>
              <a:gd name="connsiteX2" fmla="*/ 7670042 w 8325134"/>
              <a:gd name="connsiteY2" fmla="*/ 3002508 h 3111690"/>
              <a:gd name="connsiteX3" fmla="*/ 7629099 w 8325134"/>
              <a:gd name="connsiteY3" fmla="*/ 3111690 h 3111690"/>
              <a:gd name="connsiteX4" fmla="*/ 13648 w 8325134"/>
              <a:gd name="connsiteY4" fmla="*/ 3002508 h 3111690"/>
              <a:gd name="connsiteX5" fmla="*/ 0 w 8325134"/>
              <a:gd name="connsiteY5" fmla="*/ 0 h 311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5134" h="3111690">
                <a:moveTo>
                  <a:pt x="0" y="0"/>
                </a:moveTo>
                <a:lnTo>
                  <a:pt x="8325134" y="1351129"/>
                </a:lnTo>
                <a:lnTo>
                  <a:pt x="7670042" y="3002508"/>
                </a:lnTo>
                <a:lnTo>
                  <a:pt x="7629099" y="3111690"/>
                </a:lnTo>
                <a:lnTo>
                  <a:pt x="13648" y="3002508"/>
                </a:lnTo>
                <a:cubicBezTo>
                  <a:pt x="9099" y="2001672"/>
                  <a:pt x="4549" y="1000836"/>
                  <a:pt x="0" y="0"/>
                </a:cubicBezTo>
                <a:close/>
              </a:path>
            </a:pathLst>
          </a:cu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457F43-98F0-0C71-67E4-7448C17AB850}"/>
              </a:ext>
            </a:extLst>
          </p:cNvPr>
          <p:cNvCxnSpPr>
            <a:cxnSpLocks/>
          </p:cNvCxnSpPr>
          <p:nvPr/>
        </p:nvCxnSpPr>
        <p:spPr>
          <a:xfrm>
            <a:off x="5821718" y="4085069"/>
            <a:ext cx="0" cy="1847074"/>
          </a:xfrm>
          <a:prstGeom prst="line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6687C1-4CDD-A6F9-30D8-6994DE19FC1A}"/>
              </a:ext>
            </a:extLst>
          </p:cNvPr>
          <p:cNvSpPr txBox="1"/>
          <p:nvPr/>
        </p:nvSpPr>
        <p:spPr>
          <a:xfrm>
            <a:off x="754528" y="533400"/>
            <a:ext cx="1059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Aerial Photo of Wayland Landfill: 1977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BC4B5C-7064-200B-EC62-1D95DE58ECD9}"/>
              </a:ext>
            </a:extLst>
          </p:cNvPr>
          <p:cNvSpPr txBox="1"/>
          <p:nvPr/>
        </p:nvSpPr>
        <p:spPr>
          <a:xfrm>
            <a:off x="6271260" y="5559219"/>
            <a:ext cx="538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Redline on drawing added later appears to delineate general boundary of landfill on Parcel 22-001 </a:t>
            </a:r>
          </a:p>
        </p:txBody>
      </p:sp>
    </p:spTree>
    <p:extLst>
      <p:ext uri="{BB962C8B-B14F-4D97-AF65-F5344CB8AC3E}">
        <p14:creationId xmlns:p14="http://schemas.microsoft.com/office/powerpoint/2010/main" val="41338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C46BAF-F4EC-3874-EEBF-581E8D60857E}"/>
              </a:ext>
            </a:extLst>
          </p:cNvPr>
          <p:cNvGrpSpPr/>
          <p:nvPr/>
        </p:nvGrpSpPr>
        <p:grpSpPr>
          <a:xfrm>
            <a:off x="0" y="3204327"/>
            <a:ext cx="12200543" cy="3232099"/>
            <a:chOff x="-53590" y="1132760"/>
            <a:chExt cx="12200543" cy="32320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9864D6-3B97-D2A3-79A7-C3F014E4CBB2}"/>
                </a:ext>
              </a:extLst>
            </p:cNvPr>
            <p:cNvGrpSpPr/>
            <p:nvPr/>
          </p:nvGrpSpPr>
          <p:grpSpPr>
            <a:xfrm>
              <a:off x="-53590" y="1132760"/>
              <a:ext cx="12200543" cy="3232099"/>
              <a:chOff x="-53590" y="1132760"/>
              <a:chExt cx="12200543" cy="323209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062DCC9-2B0A-D060-A4EB-409649148B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937" t="37215" r="5783" b="33167"/>
              <a:stretch/>
            </p:blipFill>
            <p:spPr>
              <a:xfrm>
                <a:off x="163771" y="1132760"/>
                <a:ext cx="11764371" cy="3232099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EA18BC5-C249-BBF1-E0DF-7AABDB3324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1994" y="2047164"/>
                <a:ext cx="0" cy="6823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66BE37A-6B69-81BD-066C-8DE5371D01A3}"/>
                  </a:ext>
                </a:extLst>
              </p:cNvPr>
              <p:cNvSpPr/>
              <p:nvPr/>
            </p:nvSpPr>
            <p:spPr>
              <a:xfrm>
                <a:off x="1405719" y="2129051"/>
                <a:ext cx="5023486" cy="1501253"/>
              </a:xfrm>
              <a:custGeom>
                <a:avLst/>
                <a:gdLst>
                  <a:gd name="connsiteX0" fmla="*/ 0 w 5023486"/>
                  <a:gd name="connsiteY0" fmla="*/ 1501253 h 1501253"/>
                  <a:gd name="connsiteX1" fmla="*/ 95535 w 5023486"/>
                  <a:gd name="connsiteY1" fmla="*/ 1446662 h 1501253"/>
                  <a:gd name="connsiteX2" fmla="*/ 163774 w 5023486"/>
                  <a:gd name="connsiteY2" fmla="*/ 1433015 h 1501253"/>
                  <a:gd name="connsiteX3" fmla="*/ 245660 w 5023486"/>
                  <a:gd name="connsiteY3" fmla="*/ 1405719 h 1501253"/>
                  <a:gd name="connsiteX4" fmla="*/ 300251 w 5023486"/>
                  <a:gd name="connsiteY4" fmla="*/ 1392071 h 1501253"/>
                  <a:gd name="connsiteX5" fmla="*/ 341194 w 5023486"/>
                  <a:gd name="connsiteY5" fmla="*/ 1378424 h 1501253"/>
                  <a:gd name="connsiteX6" fmla="*/ 545911 w 5023486"/>
                  <a:gd name="connsiteY6" fmla="*/ 1351128 h 1501253"/>
                  <a:gd name="connsiteX7" fmla="*/ 668741 w 5023486"/>
                  <a:gd name="connsiteY7" fmla="*/ 1323833 h 1501253"/>
                  <a:gd name="connsiteX8" fmla="*/ 709684 w 5023486"/>
                  <a:gd name="connsiteY8" fmla="*/ 1310185 h 1501253"/>
                  <a:gd name="connsiteX9" fmla="*/ 941696 w 5023486"/>
                  <a:gd name="connsiteY9" fmla="*/ 1282889 h 1501253"/>
                  <a:gd name="connsiteX10" fmla="*/ 1050878 w 5023486"/>
                  <a:gd name="connsiteY10" fmla="*/ 1269242 h 1501253"/>
                  <a:gd name="connsiteX11" fmla="*/ 1269242 w 5023486"/>
                  <a:gd name="connsiteY11" fmla="*/ 1228298 h 1501253"/>
                  <a:gd name="connsiteX12" fmla="*/ 1351129 w 5023486"/>
                  <a:gd name="connsiteY12" fmla="*/ 1214650 h 1501253"/>
                  <a:gd name="connsiteX13" fmla="*/ 1460311 w 5023486"/>
                  <a:gd name="connsiteY13" fmla="*/ 1187355 h 1501253"/>
                  <a:gd name="connsiteX14" fmla="*/ 1596788 w 5023486"/>
                  <a:gd name="connsiteY14" fmla="*/ 1160059 h 1501253"/>
                  <a:gd name="connsiteX15" fmla="*/ 1951630 w 5023486"/>
                  <a:gd name="connsiteY15" fmla="*/ 1146412 h 1501253"/>
                  <a:gd name="connsiteX16" fmla="*/ 2183642 w 5023486"/>
                  <a:gd name="connsiteY16" fmla="*/ 1119116 h 1501253"/>
                  <a:gd name="connsiteX17" fmla="*/ 2306472 w 5023486"/>
                  <a:gd name="connsiteY17" fmla="*/ 1078173 h 1501253"/>
                  <a:gd name="connsiteX18" fmla="*/ 2511188 w 5023486"/>
                  <a:gd name="connsiteY18" fmla="*/ 1009934 h 1501253"/>
                  <a:gd name="connsiteX19" fmla="*/ 2634018 w 5023486"/>
                  <a:gd name="connsiteY19" fmla="*/ 968991 h 1501253"/>
                  <a:gd name="connsiteX20" fmla="*/ 2674962 w 5023486"/>
                  <a:gd name="connsiteY20" fmla="*/ 955343 h 1501253"/>
                  <a:gd name="connsiteX21" fmla="*/ 2743200 w 5023486"/>
                  <a:gd name="connsiteY21" fmla="*/ 941695 h 1501253"/>
                  <a:gd name="connsiteX22" fmla="*/ 2825087 w 5023486"/>
                  <a:gd name="connsiteY22" fmla="*/ 914400 h 1501253"/>
                  <a:gd name="connsiteX23" fmla="*/ 3043451 w 5023486"/>
                  <a:gd name="connsiteY23" fmla="*/ 887104 h 1501253"/>
                  <a:gd name="connsiteX24" fmla="*/ 3111690 w 5023486"/>
                  <a:gd name="connsiteY24" fmla="*/ 873456 h 1501253"/>
                  <a:gd name="connsiteX25" fmla="*/ 3207224 w 5023486"/>
                  <a:gd name="connsiteY25" fmla="*/ 859809 h 1501253"/>
                  <a:gd name="connsiteX26" fmla="*/ 3275463 w 5023486"/>
                  <a:gd name="connsiteY26" fmla="*/ 846161 h 1501253"/>
                  <a:gd name="connsiteX27" fmla="*/ 3357350 w 5023486"/>
                  <a:gd name="connsiteY27" fmla="*/ 832513 h 1501253"/>
                  <a:gd name="connsiteX28" fmla="*/ 3439236 w 5023486"/>
                  <a:gd name="connsiteY28" fmla="*/ 791570 h 1501253"/>
                  <a:gd name="connsiteX29" fmla="*/ 3480180 w 5023486"/>
                  <a:gd name="connsiteY29" fmla="*/ 750627 h 1501253"/>
                  <a:gd name="connsiteX30" fmla="*/ 3562066 w 5023486"/>
                  <a:gd name="connsiteY30" fmla="*/ 682388 h 1501253"/>
                  <a:gd name="connsiteX31" fmla="*/ 3589362 w 5023486"/>
                  <a:gd name="connsiteY31" fmla="*/ 641445 h 1501253"/>
                  <a:gd name="connsiteX32" fmla="*/ 3630305 w 5023486"/>
                  <a:gd name="connsiteY32" fmla="*/ 627797 h 1501253"/>
                  <a:gd name="connsiteX33" fmla="*/ 3862317 w 5023486"/>
                  <a:gd name="connsiteY33" fmla="*/ 614149 h 1501253"/>
                  <a:gd name="connsiteX34" fmla="*/ 4026090 w 5023486"/>
                  <a:gd name="connsiteY34" fmla="*/ 586853 h 1501253"/>
                  <a:gd name="connsiteX35" fmla="*/ 4121624 w 5023486"/>
                  <a:gd name="connsiteY35" fmla="*/ 573206 h 1501253"/>
                  <a:gd name="connsiteX36" fmla="*/ 4258102 w 5023486"/>
                  <a:gd name="connsiteY36" fmla="*/ 545910 h 1501253"/>
                  <a:gd name="connsiteX37" fmla="*/ 4967785 w 5023486"/>
                  <a:gd name="connsiteY37" fmla="*/ 518615 h 1501253"/>
                  <a:gd name="connsiteX38" fmla="*/ 5022377 w 5023486"/>
                  <a:gd name="connsiteY38" fmla="*/ 464024 h 1501253"/>
                  <a:gd name="connsiteX39" fmla="*/ 4995081 w 5023486"/>
                  <a:gd name="connsiteY39" fmla="*/ 423080 h 1501253"/>
                  <a:gd name="connsiteX40" fmla="*/ 4967785 w 5023486"/>
                  <a:gd name="connsiteY40" fmla="*/ 0 h 150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023486" h="1501253">
                    <a:moveTo>
                      <a:pt x="0" y="1501253"/>
                    </a:moveTo>
                    <a:cubicBezTo>
                      <a:pt x="31845" y="1483056"/>
                      <a:pt x="61679" y="1460769"/>
                      <a:pt x="95535" y="1446662"/>
                    </a:cubicBezTo>
                    <a:cubicBezTo>
                      <a:pt x="116947" y="1437740"/>
                      <a:pt x="141395" y="1439118"/>
                      <a:pt x="163774" y="1433015"/>
                    </a:cubicBezTo>
                    <a:cubicBezTo>
                      <a:pt x="191532" y="1425445"/>
                      <a:pt x="217747" y="1412697"/>
                      <a:pt x="245660" y="1405719"/>
                    </a:cubicBezTo>
                    <a:cubicBezTo>
                      <a:pt x="263857" y="1401170"/>
                      <a:pt x="282216" y="1397224"/>
                      <a:pt x="300251" y="1392071"/>
                    </a:cubicBezTo>
                    <a:cubicBezTo>
                      <a:pt x="314083" y="1388119"/>
                      <a:pt x="327088" y="1381245"/>
                      <a:pt x="341194" y="1378424"/>
                    </a:cubicBezTo>
                    <a:cubicBezTo>
                      <a:pt x="387155" y="1369232"/>
                      <a:pt x="502730" y="1357771"/>
                      <a:pt x="545911" y="1351128"/>
                    </a:cubicBezTo>
                    <a:cubicBezTo>
                      <a:pt x="576389" y="1346439"/>
                      <a:pt x="637051" y="1332887"/>
                      <a:pt x="668741" y="1323833"/>
                    </a:cubicBezTo>
                    <a:cubicBezTo>
                      <a:pt x="682573" y="1319881"/>
                      <a:pt x="695577" y="1313006"/>
                      <a:pt x="709684" y="1310185"/>
                    </a:cubicBezTo>
                    <a:cubicBezTo>
                      <a:pt x="774784" y="1297165"/>
                      <a:pt x="880791" y="1289656"/>
                      <a:pt x="941696" y="1282889"/>
                    </a:cubicBezTo>
                    <a:cubicBezTo>
                      <a:pt x="978149" y="1278839"/>
                      <a:pt x="1014484" y="1273791"/>
                      <a:pt x="1050878" y="1269242"/>
                    </a:cubicBezTo>
                    <a:cubicBezTo>
                      <a:pt x="1159160" y="1242171"/>
                      <a:pt x="1086968" y="1258678"/>
                      <a:pt x="1269242" y="1228298"/>
                    </a:cubicBezTo>
                    <a:cubicBezTo>
                      <a:pt x="1296538" y="1223749"/>
                      <a:pt x="1324877" y="1223400"/>
                      <a:pt x="1351129" y="1214650"/>
                    </a:cubicBezTo>
                    <a:cubicBezTo>
                      <a:pt x="1424294" y="1190263"/>
                      <a:pt x="1361493" y="1209315"/>
                      <a:pt x="1460311" y="1187355"/>
                    </a:cubicBezTo>
                    <a:cubicBezTo>
                      <a:pt x="1511531" y="1175973"/>
                      <a:pt x="1540978" y="1163547"/>
                      <a:pt x="1596788" y="1160059"/>
                    </a:cubicBezTo>
                    <a:cubicBezTo>
                      <a:pt x="1714926" y="1152676"/>
                      <a:pt x="1833349" y="1150961"/>
                      <a:pt x="1951630" y="1146412"/>
                    </a:cubicBezTo>
                    <a:cubicBezTo>
                      <a:pt x="1985594" y="1143016"/>
                      <a:pt x="2137497" y="1129765"/>
                      <a:pt x="2183642" y="1119116"/>
                    </a:cubicBezTo>
                    <a:cubicBezTo>
                      <a:pt x="2183657" y="1119113"/>
                      <a:pt x="2285993" y="1085000"/>
                      <a:pt x="2306472" y="1078173"/>
                    </a:cubicBezTo>
                    <a:lnTo>
                      <a:pt x="2511188" y="1009934"/>
                    </a:lnTo>
                    <a:lnTo>
                      <a:pt x="2634018" y="968991"/>
                    </a:lnTo>
                    <a:cubicBezTo>
                      <a:pt x="2647666" y="964442"/>
                      <a:pt x="2660855" y="958164"/>
                      <a:pt x="2674962" y="955343"/>
                    </a:cubicBezTo>
                    <a:cubicBezTo>
                      <a:pt x="2697708" y="950794"/>
                      <a:pt x="2720821" y="947798"/>
                      <a:pt x="2743200" y="941695"/>
                    </a:cubicBezTo>
                    <a:cubicBezTo>
                      <a:pt x="2770958" y="934125"/>
                      <a:pt x="2796491" y="917577"/>
                      <a:pt x="2825087" y="914400"/>
                    </a:cubicBezTo>
                    <a:cubicBezTo>
                      <a:pt x="2905074" y="905512"/>
                      <a:pt x="2965555" y="900087"/>
                      <a:pt x="3043451" y="887104"/>
                    </a:cubicBezTo>
                    <a:cubicBezTo>
                      <a:pt x="3066332" y="883290"/>
                      <a:pt x="3088809" y="877269"/>
                      <a:pt x="3111690" y="873456"/>
                    </a:cubicBezTo>
                    <a:cubicBezTo>
                      <a:pt x="3143420" y="868168"/>
                      <a:pt x="3175494" y="865097"/>
                      <a:pt x="3207224" y="859809"/>
                    </a:cubicBezTo>
                    <a:cubicBezTo>
                      <a:pt x="3230105" y="855996"/>
                      <a:pt x="3252640" y="850311"/>
                      <a:pt x="3275463" y="846161"/>
                    </a:cubicBezTo>
                    <a:cubicBezTo>
                      <a:pt x="3302689" y="841211"/>
                      <a:pt x="3330054" y="837062"/>
                      <a:pt x="3357350" y="832513"/>
                    </a:cubicBezTo>
                    <a:cubicBezTo>
                      <a:pt x="3398384" y="818835"/>
                      <a:pt x="3403961" y="820965"/>
                      <a:pt x="3439236" y="791570"/>
                    </a:cubicBezTo>
                    <a:cubicBezTo>
                      <a:pt x="3454064" y="779214"/>
                      <a:pt x="3465353" y="762983"/>
                      <a:pt x="3480180" y="750627"/>
                    </a:cubicBezTo>
                    <a:cubicBezTo>
                      <a:pt x="3538735" y="701831"/>
                      <a:pt x="3507697" y="747630"/>
                      <a:pt x="3562066" y="682388"/>
                    </a:cubicBezTo>
                    <a:cubicBezTo>
                      <a:pt x="3572567" y="669787"/>
                      <a:pt x="3576554" y="651692"/>
                      <a:pt x="3589362" y="641445"/>
                    </a:cubicBezTo>
                    <a:cubicBezTo>
                      <a:pt x="3600596" y="632458"/>
                      <a:pt x="3615990" y="629228"/>
                      <a:pt x="3630305" y="627797"/>
                    </a:cubicBezTo>
                    <a:cubicBezTo>
                      <a:pt x="3707392" y="620088"/>
                      <a:pt x="3784980" y="618698"/>
                      <a:pt x="3862317" y="614149"/>
                    </a:cubicBezTo>
                    <a:cubicBezTo>
                      <a:pt x="3945533" y="586410"/>
                      <a:pt x="3879823" y="605136"/>
                      <a:pt x="4026090" y="586853"/>
                    </a:cubicBezTo>
                    <a:cubicBezTo>
                      <a:pt x="4058010" y="582863"/>
                      <a:pt x="4089779" y="577755"/>
                      <a:pt x="4121624" y="573206"/>
                    </a:cubicBezTo>
                    <a:cubicBezTo>
                      <a:pt x="4190747" y="550165"/>
                      <a:pt x="4153554" y="559850"/>
                      <a:pt x="4258102" y="545910"/>
                    </a:cubicBezTo>
                    <a:cubicBezTo>
                      <a:pt x="4542762" y="507955"/>
                      <a:pt x="4457234" y="530218"/>
                      <a:pt x="4967785" y="518615"/>
                    </a:cubicBezTo>
                    <a:cubicBezTo>
                      <a:pt x="4996517" y="509038"/>
                      <a:pt x="5030039" y="509995"/>
                      <a:pt x="5022377" y="464024"/>
                    </a:cubicBezTo>
                    <a:cubicBezTo>
                      <a:pt x="5019680" y="447844"/>
                      <a:pt x="5001743" y="438069"/>
                      <a:pt x="4995081" y="423080"/>
                    </a:cubicBezTo>
                    <a:cubicBezTo>
                      <a:pt x="4931819" y="280743"/>
                      <a:pt x="4967785" y="182426"/>
                      <a:pt x="4967785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B9A67739-D405-8C4E-1F3C-3BFF6DB1F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0194" y="21310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1" name="Picture 1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8ECA3D51-86E5-764B-22D3-91C094E094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139828" y="22834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2" name="Picture 11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C0723E84-B0A4-D348-C7C7-BF6B6B6A7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9234" y="246939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3" name="Picture 12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985E76DC-24E3-4AFA-767E-F2D161BE0C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414923" y="2070315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4" name="Picture 13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93E7839E-75F9-B619-E3B0-FA56C2FF2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527286" y="2322163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5" name="Picture 14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9BA883AF-6148-F81F-A99B-6E78BF0BDB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837252" y="2101312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6" name="Picture 15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263CE505-21FE-B53F-B276-A71331E11A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081349" y="223304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7" name="Picture 16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E258E846-BBFB-E328-4FA6-4F517FB4C6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294451" y="20548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8" name="Picture 17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DA459318-ADE0-859B-222B-8BDAEC197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627665" y="214005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9" name="Picture 18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4994EFEB-1AF7-6A89-1CB9-698D541C99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938923" y="1963119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0" name="Picture 19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49454E72-4F4E-75AD-DEDE-D78ACEF02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423245" y="197086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1" name="Picture 2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F1824C31-48DC-CE45-BA30-B000383207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892068" y="1924373"/>
                <a:ext cx="357358" cy="178231"/>
              </a:xfrm>
              <a:prstGeom prst="rect">
                <a:avLst/>
              </a:prstGeom>
            </p:spPr>
          </p:pic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992D0A7-B74E-277C-01B3-3CD67F769B5B}"/>
                  </a:ext>
                </a:extLst>
              </p:cNvPr>
              <p:cNvSpPr/>
              <p:nvPr/>
            </p:nvSpPr>
            <p:spPr>
              <a:xfrm>
                <a:off x="1418095" y="2084522"/>
                <a:ext cx="5323668" cy="1565329"/>
              </a:xfrm>
              <a:custGeom>
                <a:avLst/>
                <a:gdLst>
                  <a:gd name="connsiteX0" fmla="*/ 0 w 5323668"/>
                  <a:gd name="connsiteY0" fmla="*/ 1565329 h 1565329"/>
                  <a:gd name="connsiteX1" fmla="*/ 5323668 w 5323668"/>
                  <a:gd name="connsiteY1" fmla="*/ 643180 h 1565329"/>
                  <a:gd name="connsiteX2" fmla="*/ 5300420 w 5323668"/>
                  <a:gd name="connsiteY2" fmla="*/ 0 h 1565329"/>
                  <a:gd name="connsiteX3" fmla="*/ 4967207 w 5323668"/>
                  <a:gd name="connsiteY3" fmla="*/ 30997 h 1565329"/>
                  <a:gd name="connsiteX4" fmla="*/ 4951708 w 5323668"/>
                  <a:gd name="connsiteY4" fmla="*/ 247973 h 1565329"/>
                  <a:gd name="connsiteX5" fmla="*/ 4982705 w 5323668"/>
                  <a:gd name="connsiteY5" fmla="*/ 426203 h 1565329"/>
                  <a:gd name="connsiteX6" fmla="*/ 5036949 w 5323668"/>
                  <a:gd name="connsiteY6" fmla="*/ 550190 h 1565329"/>
                  <a:gd name="connsiteX7" fmla="*/ 4897464 w 5323668"/>
                  <a:gd name="connsiteY7" fmla="*/ 581186 h 1565329"/>
                  <a:gd name="connsiteX8" fmla="*/ 4502258 w 5323668"/>
                  <a:gd name="connsiteY8" fmla="*/ 581186 h 1565329"/>
                  <a:gd name="connsiteX9" fmla="*/ 4347274 w 5323668"/>
                  <a:gd name="connsiteY9" fmla="*/ 604434 h 1565329"/>
                  <a:gd name="connsiteX10" fmla="*/ 3828081 w 5323668"/>
                  <a:gd name="connsiteY10" fmla="*/ 674176 h 1565329"/>
                  <a:gd name="connsiteX11" fmla="*/ 3580108 w 5323668"/>
                  <a:gd name="connsiteY11" fmla="*/ 689675 h 1565329"/>
                  <a:gd name="connsiteX12" fmla="*/ 3409627 w 5323668"/>
                  <a:gd name="connsiteY12" fmla="*/ 883403 h 1565329"/>
                  <a:gd name="connsiteX13" fmla="*/ 2843939 w 5323668"/>
                  <a:gd name="connsiteY13" fmla="*/ 968644 h 1565329"/>
                  <a:gd name="connsiteX14" fmla="*/ 2107769 w 5323668"/>
                  <a:gd name="connsiteY14" fmla="*/ 1185620 h 1565329"/>
                  <a:gd name="connsiteX15" fmla="*/ 1580827 w 5323668"/>
                  <a:gd name="connsiteY15" fmla="*/ 1216617 h 1565329"/>
                  <a:gd name="connsiteX16" fmla="*/ 1038386 w 5323668"/>
                  <a:gd name="connsiteY16" fmla="*/ 1332854 h 1565329"/>
                  <a:gd name="connsiteX17" fmla="*/ 774915 w 5323668"/>
                  <a:gd name="connsiteY17" fmla="*/ 1340603 h 1565329"/>
                  <a:gd name="connsiteX18" fmla="*/ 255722 w 5323668"/>
                  <a:gd name="connsiteY18" fmla="*/ 1456841 h 1565329"/>
                  <a:gd name="connsiteX19" fmla="*/ 0 w 5323668"/>
                  <a:gd name="connsiteY19" fmla="*/ 1565329 h 15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3668" h="1565329">
                    <a:moveTo>
                      <a:pt x="0" y="1565329"/>
                    </a:moveTo>
                    <a:lnTo>
                      <a:pt x="5323668" y="643180"/>
                    </a:lnTo>
                    <a:lnTo>
                      <a:pt x="5300420" y="0"/>
                    </a:lnTo>
                    <a:lnTo>
                      <a:pt x="4967207" y="30997"/>
                    </a:lnTo>
                    <a:lnTo>
                      <a:pt x="4951708" y="247973"/>
                    </a:lnTo>
                    <a:lnTo>
                      <a:pt x="4982705" y="426203"/>
                    </a:lnTo>
                    <a:lnTo>
                      <a:pt x="5036949" y="550190"/>
                    </a:lnTo>
                    <a:lnTo>
                      <a:pt x="4897464" y="581186"/>
                    </a:lnTo>
                    <a:lnTo>
                      <a:pt x="4502258" y="581186"/>
                    </a:lnTo>
                    <a:lnTo>
                      <a:pt x="4347274" y="604434"/>
                    </a:lnTo>
                    <a:lnTo>
                      <a:pt x="3828081" y="674176"/>
                    </a:lnTo>
                    <a:lnTo>
                      <a:pt x="3580108" y="689675"/>
                    </a:lnTo>
                    <a:lnTo>
                      <a:pt x="3409627" y="883403"/>
                    </a:lnTo>
                    <a:lnTo>
                      <a:pt x="2843939" y="968644"/>
                    </a:lnTo>
                    <a:lnTo>
                      <a:pt x="2107769" y="1185620"/>
                    </a:lnTo>
                    <a:lnTo>
                      <a:pt x="1580827" y="1216617"/>
                    </a:lnTo>
                    <a:lnTo>
                      <a:pt x="1038386" y="1332854"/>
                    </a:lnTo>
                    <a:lnTo>
                      <a:pt x="774915" y="1340603"/>
                    </a:lnTo>
                    <a:lnTo>
                      <a:pt x="255722" y="1456841"/>
                    </a:lnTo>
                    <a:lnTo>
                      <a:pt x="0" y="156532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52D276-7D53-CC18-2DD1-D15AAC358CE3}"/>
                  </a:ext>
                </a:extLst>
              </p:cNvPr>
              <p:cNvSpPr/>
              <p:nvPr/>
            </p:nvSpPr>
            <p:spPr>
              <a:xfrm rot="21428146">
                <a:off x="2039007" y="1608085"/>
                <a:ext cx="9879724" cy="3573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BF2862E-071B-4AC8-06A3-37E21271A69C}"/>
                  </a:ext>
                </a:extLst>
              </p:cNvPr>
              <p:cNvSpPr/>
              <p:nvPr/>
            </p:nvSpPr>
            <p:spPr>
              <a:xfrm rot="19331999">
                <a:off x="-53590" y="2531112"/>
                <a:ext cx="2447570" cy="531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3E57C07-60F0-08E0-6402-4B2D5DDD0BC9}"/>
                  </a:ext>
                </a:extLst>
              </p:cNvPr>
              <p:cNvSpPr/>
              <p:nvPr/>
            </p:nvSpPr>
            <p:spPr>
              <a:xfrm rot="963190">
                <a:off x="11034063" y="1224041"/>
                <a:ext cx="1002320" cy="531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A4D0DAB-5827-5B18-C924-B92D87E204C9}"/>
                  </a:ext>
                </a:extLst>
              </p:cNvPr>
              <p:cNvSpPr/>
              <p:nvPr/>
            </p:nvSpPr>
            <p:spPr>
              <a:xfrm rot="21049769">
                <a:off x="374014" y="2909030"/>
                <a:ext cx="11772939" cy="544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0EC636D-6A21-EAAB-ABD7-F3268872CF34}"/>
                  </a:ext>
                </a:extLst>
              </p:cNvPr>
              <p:cNvSpPr/>
              <p:nvPr/>
            </p:nvSpPr>
            <p:spPr>
              <a:xfrm rot="20592849">
                <a:off x="10413081" y="2104273"/>
                <a:ext cx="1584038" cy="405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 descr="A drawing of a plane&#10;&#10;Description automatically generated">
              <a:extLst>
                <a:ext uri="{FF2B5EF4-FFF2-40B4-BE49-F238E27FC236}">
                  <a16:creationId xmlns:a16="http://schemas.microsoft.com/office/drawing/2014/main" id="{EA3CB487-180C-D61B-B8B3-08498DD0E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048" r="2975" b="19881"/>
            <a:stretch/>
          </p:blipFill>
          <p:spPr>
            <a:xfrm rot="21185554">
              <a:off x="876432" y="2013520"/>
              <a:ext cx="5911457" cy="136430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5DB5C0-5FDF-837F-E0B3-E3B8031E5C06}"/>
              </a:ext>
            </a:extLst>
          </p:cNvPr>
          <p:cNvSpPr txBox="1"/>
          <p:nvPr/>
        </p:nvSpPr>
        <p:spPr>
          <a:xfrm>
            <a:off x="838200" y="408215"/>
            <a:ext cx="112627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Step 2. Understanding Landfill</a:t>
            </a:r>
          </a:p>
          <a:p>
            <a:endParaRPr lang="en-US" dirty="0"/>
          </a:p>
          <a:p>
            <a:r>
              <a:rPr lang="en-US" sz="2400" dirty="0">
                <a:latin typeface="+mj-lt"/>
              </a:rPr>
              <a:t>Apparently during capping process municipal waste moved from Area I to Area 2 </a:t>
            </a:r>
          </a:p>
          <a:p>
            <a:r>
              <a:rPr lang="en-US" sz="2400" dirty="0">
                <a:latin typeface="+mj-lt"/>
              </a:rPr>
              <a:t>to achieve moderate grade for erosion during a storm event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Additionally, apparently highest section of Area 2 not used to locate any cell for capped municipal waste, but was covered as part of the capping plan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DB5C3E-97A2-003F-E930-E39248164B66}"/>
              </a:ext>
            </a:extLst>
          </p:cNvPr>
          <p:cNvSpPr txBox="1"/>
          <p:nvPr/>
        </p:nvSpPr>
        <p:spPr>
          <a:xfrm>
            <a:off x="1123896" y="5851892"/>
            <a:ext cx="70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Cell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1CB939-E6BD-F082-1564-704023D8941B}"/>
              </a:ext>
            </a:extLst>
          </p:cNvPr>
          <p:cNvSpPr txBox="1"/>
          <p:nvPr/>
        </p:nvSpPr>
        <p:spPr>
          <a:xfrm>
            <a:off x="2061906" y="5862625"/>
            <a:ext cx="97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Cells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AEB3AA-9511-3140-EC04-939673F97946}"/>
              </a:ext>
            </a:extLst>
          </p:cNvPr>
          <p:cNvSpPr txBox="1"/>
          <p:nvPr/>
        </p:nvSpPr>
        <p:spPr>
          <a:xfrm>
            <a:off x="3502194" y="5886236"/>
            <a:ext cx="122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Cells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211CD7-8DFF-7AD3-4F99-1CE49C7072A3}"/>
              </a:ext>
            </a:extLst>
          </p:cNvPr>
          <p:cNvSpPr txBox="1"/>
          <p:nvPr/>
        </p:nvSpPr>
        <p:spPr>
          <a:xfrm>
            <a:off x="5910543" y="5924874"/>
            <a:ext cx="97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Cells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589372-6654-1994-3F77-D26E4568DAFA}"/>
              </a:ext>
            </a:extLst>
          </p:cNvPr>
          <p:cNvSpPr txBox="1"/>
          <p:nvPr/>
        </p:nvSpPr>
        <p:spPr>
          <a:xfrm>
            <a:off x="4174042" y="3570185"/>
            <a:ext cx="10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98C64F-15E1-248C-3EC6-AE22AF38F2A8}"/>
              </a:ext>
            </a:extLst>
          </p:cNvPr>
          <p:cNvSpPr txBox="1"/>
          <p:nvPr/>
        </p:nvSpPr>
        <p:spPr>
          <a:xfrm>
            <a:off x="1338543" y="3555159"/>
            <a:ext cx="10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AF0186-5835-86F8-E060-F862BB3D27FA}"/>
              </a:ext>
            </a:extLst>
          </p:cNvPr>
          <p:cNvSpPr/>
          <p:nvPr/>
        </p:nvSpPr>
        <p:spPr>
          <a:xfrm rot="20868065">
            <a:off x="5919908" y="5371811"/>
            <a:ext cx="1002320" cy="53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9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C46BAF-F4EC-3874-EEBF-581E8D60857E}"/>
              </a:ext>
            </a:extLst>
          </p:cNvPr>
          <p:cNvGrpSpPr/>
          <p:nvPr/>
        </p:nvGrpSpPr>
        <p:grpSpPr>
          <a:xfrm>
            <a:off x="0" y="3204328"/>
            <a:ext cx="12197097" cy="3172722"/>
            <a:chOff x="-53590" y="1132761"/>
            <a:chExt cx="12197097" cy="31727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9864D6-3B97-D2A3-79A7-C3F014E4CBB2}"/>
                </a:ext>
              </a:extLst>
            </p:cNvPr>
            <p:cNvGrpSpPr/>
            <p:nvPr/>
          </p:nvGrpSpPr>
          <p:grpSpPr>
            <a:xfrm>
              <a:off x="-53590" y="1132761"/>
              <a:ext cx="12197097" cy="3172722"/>
              <a:chOff x="-53590" y="1132761"/>
              <a:chExt cx="12197097" cy="317272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062DCC9-2B0A-D060-A4EB-409649148B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937" t="37214" r="5783" b="31144"/>
              <a:stretch/>
            </p:blipFill>
            <p:spPr>
              <a:xfrm>
                <a:off x="163771" y="1132761"/>
                <a:ext cx="11764371" cy="317272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EA18BC5-C249-BBF1-E0DF-7AABDB3324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1994" y="2047164"/>
                <a:ext cx="0" cy="6823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66BE37A-6B69-81BD-066C-8DE5371D01A3}"/>
                  </a:ext>
                </a:extLst>
              </p:cNvPr>
              <p:cNvSpPr/>
              <p:nvPr/>
            </p:nvSpPr>
            <p:spPr>
              <a:xfrm>
                <a:off x="1405719" y="2129051"/>
                <a:ext cx="5023486" cy="1501253"/>
              </a:xfrm>
              <a:custGeom>
                <a:avLst/>
                <a:gdLst>
                  <a:gd name="connsiteX0" fmla="*/ 0 w 5023486"/>
                  <a:gd name="connsiteY0" fmla="*/ 1501253 h 1501253"/>
                  <a:gd name="connsiteX1" fmla="*/ 95535 w 5023486"/>
                  <a:gd name="connsiteY1" fmla="*/ 1446662 h 1501253"/>
                  <a:gd name="connsiteX2" fmla="*/ 163774 w 5023486"/>
                  <a:gd name="connsiteY2" fmla="*/ 1433015 h 1501253"/>
                  <a:gd name="connsiteX3" fmla="*/ 245660 w 5023486"/>
                  <a:gd name="connsiteY3" fmla="*/ 1405719 h 1501253"/>
                  <a:gd name="connsiteX4" fmla="*/ 300251 w 5023486"/>
                  <a:gd name="connsiteY4" fmla="*/ 1392071 h 1501253"/>
                  <a:gd name="connsiteX5" fmla="*/ 341194 w 5023486"/>
                  <a:gd name="connsiteY5" fmla="*/ 1378424 h 1501253"/>
                  <a:gd name="connsiteX6" fmla="*/ 545911 w 5023486"/>
                  <a:gd name="connsiteY6" fmla="*/ 1351128 h 1501253"/>
                  <a:gd name="connsiteX7" fmla="*/ 668741 w 5023486"/>
                  <a:gd name="connsiteY7" fmla="*/ 1323833 h 1501253"/>
                  <a:gd name="connsiteX8" fmla="*/ 709684 w 5023486"/>
                  <a:gd name="connsiteY8" fmla="*/ 1310185 h 1501253"/>
                  <a:gd name="connsiteX9" fmla="*/ 941696 w 5023486"/>
                  <a:gd name="connsiteY9" fmla="*/ 1282889 h 1501253"/>
                  <a:gd name="connsiteX10" fmla="*/ 1050878 w 5023486"/>
                  <a:gd name="connsiteY10" fmla="*/ 1269242 h 1501253"/>
                  <a:gd name="connsiteX11" fmla="*/ 1269242 w 5023486"/>
                  <a:gd name="connsiteY11" fmla="*/ 1228298 h 1501253"/>
                  <a:gd name="connsiteX12" fmla="*/ 1351129 w 5023486"/>
                  <a:gd name="connsiteY12" fmla="*/ 1214650 h 1501253"/>
                  <a:gd name="connsiteX13" fmla="*/ 1460311 w 5023486"/>
                  <a:gd name="connsiteY13" fmla="*/ 1187355 h 1501253"/>
                  <a:gd name="connsiteX14" fmla="*/ 1596788 w 5023486"/>
                  <a:gd name="connsiteY14" fmla="*/ 1160059 h 1501253"/>
                  <a:gd name="connsiteX15" fmla="*/ 1951630 w 5023486"/>
                  <a:gd name="connsiteY15" fmla="*/ 1146412 h 1501253"/>
                  <a:gd name="connsiteX16" fmla="*/ 2183642 w 5023486"/>
                  <a:gd name="connsiteY16" fmla="*/ 1119116 h 1501253"/>
                  <a:gd name="connsiteX17" fmla="*/ 2306472 w 5023486"/>
                  <a:gd name="connsiteY17" fmla="*/ 1078173 h 1501253"/>
                  <a:gd name="connsiteX18" fmla="*/ 2511188 w 5023486"/>
                  <a:gd name="connsiteY18" fmla="*/ 1009934 h 1501253"/>
                  <a:gd name="connsiteX19" fmla="*/ 2634018 w 5023486"/>
                  <a:gd name="connsiteY19" fmla="*/ 968991 h 1501253"/>
                  <a:gd name="connsiteX20" fmla="*/ 2674962 w 5023486"/>
                  <a:gd name="connsiteY20" fmla="*/ 955343 h 1501253"/>
                  <a:gd name="connsiteX21" fmla="*/ 2743200 w 5023486"/>
                  <a:gd name="connsiteY21" fmla="*/ 941695 h 1501253"/>
                  <a:gd name="connsiteX22" fmla="*/ 2825087 w 5023486"/>
                  <a:gd name="connsiteY22" fmla="*/ 914400 h 1501253"/>
                  <a:gd name="connsiteX23" fmla="*/ 3043451 w 5023486"/>
                  <a:gd name="connsiteY23" fmla="*/ 887104 h 1501253"/>
                  <a:gd name="connsiteX24" fmla="*/ 3111690 w 5023486"/>
                  <a:gd name="connsiteY24" fmla="*/ 873456 h 1501253"/>
                  <a:gd name="connsiteX25" fmla="*/ 3207224 w 5023486"/>
                  <a:gd name="connsiteY25" fmla="*/ 859809 h 1501253"/>
                  <a:gd name="connsiteX26" fmla="*/ 3275463 w 5023486"/>
                  <a:gd name="connsiteY26" fmla="*/ 846161 h 1501253"/>
                  <a:gd name="connsiteX27" fmla="*/ 3357350 w 5023486"/>
                  <a:gd name="connsiteY27" fmla="*/ 832513 h 1501253"/>
                  <a:gd name="connsiteX28" fmla="*/ 3439236 w 5023486"/>
                  <a:gd name="connsiteY28" fmla="*/ 791570 h 1501253"/>
                  <a:gd name="connsiteX29" fmla="*/ 3480180 w 5023486"/>
                  <a:gd name="connsiteY29" fmla="*/ 750627 h 1501253"/>
                  <a:gd name="connsiteX30" fmla="*/ 3562066 w 5023486"/>
                  <a:gd name="connsiteY30" fmla="*/ 682388 h 1501253"/>
                  <a:gd name="connsiteX31" fmla="*/ 3589362 w 5023486"/>
                  <a:gd name="connsiteY31" fmla="*/ 641445 h 1501253"/>
                  <a:gd name="connsiteX32" fmla="*/ 3630305 w 5023486"/>
                  <a:gd name="connsiteY32" fmla="*/ 627797 h 1501253"/>
                  <a:gd name="connsiteX33" fmla="*/ 3862317 w 5023486"/>
                  <a:gd name="connsiteY33" fmla="*/ 614149 h 1501253"/>
                  <a:gd name="connsiteX34" fmla="*/ 4026090 w 5023486"/>
                  <a:gd name="connsiteY34" fmla="*/ 586853 h 1501253"/>
                  <a:gd name="connsiteX35" fmla="*/ 4121624 w 5023486"/>
                  <a:gd name="connsiteY35" fmla="*/ 573206 h 1501253"/>
                  <a:gd name="connsiteX36" fmla="*/ 4258102 w 5023486"/>
                  <a:gd name="connsiteY36" fmla="*/ 545910 h 1501253"/>
                  <a:gd name="connsiteX37" fmla="*/ 4967785 w 5023486"/>
                  <a:gd name="connsiteY37" fmla="*/ 518615 h 1501253"/>
                  <a:gd name="connsiteX38" fmla="*/ 5022377 w 5023486"/>
                  <a:gd name="connsiteY38" fmla="*/ 464024 h 1501253"/>
                  <a:gd name="connsiteX39" fmla="*/ 4995081 w 5023486"/>
                  <a:gd name="connsiteY39" fmla="*/ 423080 h 1501253"/>
                  <a:gd name="connsiteX40" fmla="*/ 4967785 w 5023486"/>
                  <a:gd name="connsiteY40" fmla="*/ 0 h 150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023486" h="1501253">
                    <a:moveTo>
                      <a:pt x="0" y="1501253"/>
                    </a:moveTo>
                    <a:cubicBezTo>
                      <a:pt x="31845" y="1483056"/>
                      <a:pt x="61679" y="1460769"/>
                      <a:pt x="95535" y="1446662"/>
                    </a:cubicBezTo>
                    <a:cubicBezTo>
                      <a:pt x="116947" y="1437740"/>
                      <a:pt x="141395" y="1439118"/>
                      <a:pt x="163774" y="1433015"/>
                    </a:cubicBezTo>
                    <a:cubicBezTo>
                      <a:pt x="191532" y="1425445"/>
                      <a:pt x="217747" y="1412697"/>
                      <a:pt x="245660" y="1405719"/>
                    </a:cubicBezTo>
                    <a:cubicBezTo>
                      <a:pt x="263857" y="1401170"/>
                      <a:pt x="282216" y="1397224"/>
                      <a:pt x="300251" y="1392071"/>
                    </a:cubicBezTo>
                    <a:cubicBezTo>
                      <a:pt x="314083" y="1388119"/>
                      <a:pt x="327088" y="1381245"/>
                      <a:pt x="341194" y="1378424"/>
                    </a:cubicBezTo>
                    <a:cubicBezTo>
                      <a:pt x="387155" y="1369232"/>
                      <a:pt x="502730" y="1357771"/>
                      <a:pt x="545911" y="1351128"/>
                    </a:cubicBezTo>
                    <a:cubicBezTo>
                      <a:pt x="576389" y="1346439"/>
                      <a:pt x="637051" y="1332887"/>
                      <a:pt x="668741" y="1323833"/>
                    </a:cubicBezTo>
                    <a:cubicBezTo>
                      <a:pt x="682573" y="1319881"/>
                      <a:pt x="695577" y="1313006"/>
                      <a:pt x="709684" y="1310185"/>
                    </a:cubicBezTo>
                    <a:cubicBezTo>
                      <a:pt x="774784" y="1297165"/>
                      <a:pt x="880791" y="1289656"/>
                      <a:pt x="941696" y="1282889"/>
                    </a:cubicBezTo>
                    <a:cubicBezTo>
                      <a:pt x="978149" y="1278839"/>
                      <a:pt x="1014484" y="1273791"/>
                      <a:pt x="1050878" y="1269242"/>
                    </a:cubicBezTo>
                    <a:cubicBezTo>
                      <a:pt x="1159160" y="1242171"/>
                      <a:pt x="1086968" y="1258678"/>
                      <a:pt x="1269242" y="1228298"/>
                    </a:cubicBezTo>
                    <a:cubicBezTo>
                      <a:pt x="1296538" y="1223749"/>
                      <a:pt x="1324877" y="1223400"/>
                      <a:pt x="1351129" y="1214650"/>
                    </a:cubicBezTo>
                    <a:cubicBezTo>
                      <a:pt x="1424294" y="1190263"/>
                      <a:pt x="1361493" y="1209315"/>
                      <a:pt x="1460311" y="1187355"/>
                    </a:cubicBezTo>
                    <a:cubicBezTo>
                      <a:pt x="1511531" y="1175973"/>
                      <a:pt x="1540978" y="1163547"/>
                      <a:pt x="1596788" y="1160059"/>
                    </a:cubicBezTo>
                    <a:cubicBezTo>
                      <a:pt x="1714926" y="1152676"/>
                      <a:pt x="1833349" y="1150961"/>
                      <a:pt x="1951630" y="1146412"/>
                    </a:cubicBezTo>
                    <a:cubicBezTo>
                      <a:pt x="1985594" y="1143016"/>
                      <a:pt x="2137497" y="1129765"/>
                      <a:pt x="2183642" y="1119116"/>
                    </a:cubicBezTo>
                    <a:cubicBezTo>
                      <a:pt x="2183657" y="1119113"/>
                      <a:pt x="2285993" y="1085000"/>
                      <a:pt x="2306472" y="1078173"/>
                    </a:cubicBezTo>
                    <a:lnTo>
                      <a:pt x="2511188" y="1009934"/>
                    </a:lnTo>
                    <a:lnTo>
                      <a:pt x="2634018" y="968991"/>
                    </a:lnTo>
                    <a:cubicBezTo>
                      <a:pt x="2647666" y="964442"/>
                      <a:pt x="2660855" y="958164"/>
                      <a:pt x="2674962" y="955343"/>
                    </a:cubicBezTo>
                    <a:cubicBezTo>
                      <a:pt x="2697708" y="950794"/>
                      <a:pt x="2720821" y="947798"/>
                      <a:pt x="2743200" y="941695"/>
                    </a:cubicBezTo>
                    <a:cubicBezTo>
                      <a:pt x="2770958" y="934125"/>
                      <a:pt x="2796491" y="917577"/>
                      <a:pt x="2825087" y="914400"/>
                    </a:cubicBezTo>
                    <a:cubicBezTo>
                      <a:pt x="2905074" y="905512"/>
                      <a:pt x="2965555" y="900087"/>
                      <a:pt x="3043451" y="887104"/>
                    </a:cubicBezTo>
                    <a:cubicBezTo>
                      <a:pt x="3066332" y="883290"/>
                      <a:pt x="3088809" y="877269"/>
                      <a:pt x="3111690" y="873456"/>
                    </a:cubicBezTo>
                    <a:cubicBezTo>
                      <a:pt x="3143420" y="868168"/>
                      <a:pt x="3175494" y="865097"/>
                      <a:pt x="3207224" y="859809"/>
                    </a:cubicBezTo>
                    <a:cubicBezTo>
                      <a:pt x="3230105" y="855996"/>
                      <a:pt x="3252640" y="850311"/>
                      <a:pt x="3275463" y="846161"/>
                    </a:cubicBezTo>
                    <a:cubicBezTo>
                      <a:pt x="3302689" y="841211"/>
                      <a:pt x="3330054" y="837062"/>
                      <a:pt x="3357350" y="832513"/>
                    </a:cubicBezTo>
                    <a:cubicBezTo>
                      <a:pt x="3398384" y="818835"/>
                      <a:pt x="3403961" y="820965"/>
                      <a:pt x="3439236" y="791570"/>
                    </a:cubicBezTo>
                    <a:cubicBezTo>
                      <a:pt x="3454064" y="779214"/>
                      <a:pt x="3465353" y="762983"/>
                      <a:pt x="3480180" y="750627"/>
                    </a:cubicBezTo>
                    <a:cubicBezTo>
                      <a:pt x="3538735" y="701831"/>
                      <a:pt x="3507697" y="747630"/>
                      <a:pt x="3562066" y="682388"/>
                    </a:cubicBezTo>
                    <a:cubicBezTo>
                      <a:pt x="3572567" y="669787"/>
                      <a:pt x="3576554" y="651692"/>
                      <a:pt x="3589362" y="641445"/>
                    </a:cubicBezTo>
                    <a:cubicBezTo>
                      <a:pt x="3600596" y="632458"/>
                      <a:pt x="3615990" y="629228"/>
                      <a:pt x="3630305" y="627797"/>
                    </a:cubicBezTo>
                    <a:cubicBezTo>
                      <a:pt x="3707392" y="620088"/>
                      <a:pt x="3784980" y="618698"/>
                      <a:pt x="3862317" y="614149"/>
                    </a:cubicBezTo>
                    <a:cubicBezTo>
                      <a:pt x="3945533" y="586410"/>
                      <a:pt x="3879823" y="605136"/>
                      <a:pt x="4026090" y="586853"/>
                    </a:cubicBezTo>
                    <a:cubicBezTo>
                      <a:pt x="4058010" y="582863"/>
                      <a:pt x="4089779" y="577755"/>
                      <a:pt x="4121624" y="573206"/>
                    </a:cubicBezTo>
                    <a:cubicBezTo>
                      <a:pt x="4190747" y="550165"/>
                      <a:pt x="4153554" y="559850"/>
                      <a:pt x="4258102" y="545910"/>
                    </a:cubicBezTo>
                    <a:cubicBezTo>
                      <a:pt x="4542762" y="507955"/>
                      <a:pt x="4457234" y="530218"/>
                      <a:pt x="4967785" y="518615"/>
                    </a:cubicBezTo>
                    <a:cubicBezTo>
                      <a:pt x="4996517" y="509038"/>
                      <a:pt x="5030039" y="509995"/>
                      <a:pt x="5022377" y="464024"/>
                    </a:cubicBezTo>
                    <a:cubicBezTo>
                      <a:pt x="5019680" y="447844"/>
                      <a:pt x="5001743" y="438069"/>
                      <a:pt x="4995081" y="423080"/>
                    </a:cubicBezTo>
                    <a:cubicBezTo>
                      <a:pt x="4931819" y="280743"/>
                      <a:pt x="4967785" y="182426"/>
                      <a:pt x="4967785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B9A67739-D405-8C4E-1F3C-3BFF6DB1F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0194" y="21310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1" name="Picture 1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8ECA3D51-86E5-764B-22D3-91C094E094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139828" y="22834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2" name="Picture 11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C0723E84-B0A4-D348-C7C7-BF6B6B6A7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9234" y="246939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3" name="Picture 12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985E76DC-24E3-4AFA-767E-F2D161BE0C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414923" y="2070315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4" name="Picture 13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93E7839E-75F9-B619-E3B0-FA56C2FF2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527286" y="2322163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5" name="Picture 14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9BA883AF-6148-F81F-A99B-6E78BF0BDB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837252" y="2101312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6" name="Picture 15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263CE505-21FE-B53F-B276-A71331E11A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081349" y="223304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7" name="Picture 16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E258E846-BBFB-E328-4FA6-4F517FB4C6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294451" y="20548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8" name="Picture 17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DA459318-ADE0-859B-222B-8BDAEC197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627665" y="214005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19" name="Picture 18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4994EFEB-1AF7-6A89-1CB9-698D541C99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938923" y="1963119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0" name="Picture 19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49454E72-4F4E-75AD-DEDE-D78ACEF02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423245" y="197086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21" name="Picture 2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F1824C31-48DC-CE45-BA30-B000383207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892068" y="1924373"/>
                <a:ext cx="357358" cy="178231"/>
              </a:xfrm>
              <a:prstGeom prst="rect">
                <a:avLst/>
              </a:prstGeom>
            </p:spPr>
          </p:pic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992D0A7-B74E-277C-01B3-3CD67F769B5B}"/>
                  </a:ext>
                </a:extLst>
              </p:cNvPr>
              <p:cNvSpPr/>
              <p:nvPr/>
            </p:nvSpPr>
            <p:spPr>
              <a:xfrm>
                <a:off x="1418095" y="2084522"/>
                <a:ext cx="5323668" cy="1565329"/>
              </a:xfrm>
              <a:custGeom>
                <a:avLst/>
                <a:gdLst>
                  <a:gd name="connsiteX0" fmla="*/ 0 w 5323668"/>
                  <a:gd name="connsiteY0" fmla="*/ 1565329 h 1565329"/>
                  <a:gd name="connsiteX1" fmla="*/ 5323668 w 5323668"/>
                  <a:gd name="connsiteY1" fmla="*/ 643180 h 1565329"/>
                  <a:gd name="connsiteX2" fmla="*/ 5300420 w 5323668"/>
                  <a:gd name="connsiteY2" fmla="*/ 0 h 1565329"/>
                  <a:gd name="connsiteX3" fmla="*/ 4967207 w 5323668"/>
                  <a:gd name="connsiteY3" fmla="*/ 30997 h 1565329"/>
                  <a:gd name="connsiteX4" fmla="*/ 4951708 w 5323668"/>
                  <a:gd name="connsiteY4" fmla="*/ 247973 h 1565329"/>
                  <a:gd name="connsiteX5" fmla="*/ 4982705 w 5323668"/>
                  <a:gd name="connsiteY5" fmla="*/ 426203 h 1565329"/>
                  <a:gd name="connsiteX6" fmla="*/ 5036949 w 5323668"/>
                  <a:gd name="connsiteY6" fmla="*/ 550190 h 1565329"/>
                  <a:gd name="connsiteX7" fmla="*/ 4897464 w 5323668"/>
                  <a:gd name="connsiteY7" fmla="*/ 581186 h 1565329"/>
                  <a:gd name="connsiteX8" fmla="*/ 4502258 w 5323668"/>
                  <a:gd name="connsiteY8" fmla="*/ 581186 h 1565329"/>
                  <a:gd name="connsiteX9" fmla="*/ 4347274 w 5323668"/>
                  <a:gd name="connsiteY9" fmla="*/ 604434 h 1565329"/>
                  <a:gd name="connsiteX10" fmla="*/ 3828081 w 5323668"/>
                  <a:gd name="connsiteY10" fmla="*/ 674176 h 1565329"/>
                  <a:gd name="connsiteX11" fmla="*/ 3580108 w 5323668"/>
                  <a:gd name="connsiteY11" fmla="*/ 689675 h 1565329"/>
                  <a:gd name="connsiteX12" fmla="*/ 3409627 w 5323668"/>
                  <a:gd name="connsiteY12" fmla="*/ 883403 h 1565329"/>
                  <a:gd name="connsiteX13" fmla="*/ 2843939 w 5323668"/>
                  <a:gd name="connsiteY13" fmla="*/ 968644 h 1565329"/>
                  <a:gd name="connsiteX14" fmla="*/ 2107769 w 5323668"/>
                  <a:gd name="connsiteY14" fmla="*/ 1185620 h 1565329"/>
                  <a:gd name="connsiteX15" fmla="*/ 1580827 w 5323668"/>
                  <a:gd name="connsiteY15" fmla="*/ 1216617 h 1565329"/>
                  <a:gd name="connsiteX16" fmla="*/ 1038386 w 5323668"/>
                  <a:gd name="connsiteY16" fmla="*/ 1332854 h 1565329"/>
                  <a:gd name="connsiteX17" fmla="*/ 774915 w 5323668"/>
                  <a:gd name="connsiteY17" fmla="*/ 1340603 h 1565329"/>
                  <a:gd name="connsiteX18" fmla="*/ 255722 w 5323668"/>
                  <a:gd name="connsiteY18" fmla="*/ 1456841 h 1565329"/>
                  <a:gd name="connsiteX19" fmla="*/ 0 w 5323668"/>
                  <a:gd name="connsiteY19" fmla="*/ 1565329 h 15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3668" h="1565329">
                    <a:moveTo>
                      <a:pt x="0" y="1565329"/>
                    </a:moveTo>
                    <a:lnTo>
                      <a:pt x="5323668" y="643180"/>
                    </a:lnTo>
                    <a:lnTo>
                      <a:pt x="5300420" y="0"/>
                    </a:lnTo>
                    <a:lnTo>
                      <a:pt x="4967207" y="30997"/>
                    </a:lnTo>
                    <a:lnTo>
                      <a:pt x="4951708" y="247973"/>
                    </a:lnTo>
                    <a:lnTo>
                      <a:pt x="4982705" y="426203"/>
                    </a:lnTo>
                    <a:lnTo>
                      <a:pt x="5036949" y="550190"/>
                    </a:lnTo>
                    <a:lnTo>
                      <a:pt x="4897464" y="581186"/>
                    </a:lnTo>
                    <a:lnTo>
                      <a:pt x="4502258" y="581186"/>
                    </a:lnTo>
                    <a:lnTo>
                      <a:pt x="4347274" y="604434"/>
                    </a:lnTo>
                    <a:lnTo>
                      <a:pt x="3828081" y="674176"/>
                    </a:lnTo>
                    <a:lnTo>
                      <a:pt x="3580108" y="689675"/>
                    </a:lnTo>
                    <a:lnTo>
                      <a:pt x="3409627" y="883403"/>
                    </a:lnTo>
                    <a:lnTo>
                      <a:pt x="2843939" y="968644"/>
                    </a:lnTo>
                    <a:lnTo>
                      <a:pt x="2107769" y="1185620"/>
                    </a:lnTo>
                    <a:lnTo>
                      <a:pt x="1580827" y="1216617"/>
                    </a:lnTo>
                    <a:lnTo>
                      <a:pt x="1038386" y="1332854"/>
                    </a:lnTo>
                    <a:lnTo>
                      <a:pt x="774915" y="1340603"/>
                    </a:lnTo>
                    <a:lnTo>
                      <a:pt x="255722" y="1456841"/>
                    </a:lnTo>
                    <a:lnTo>
                      <a:pt x="0" y="156532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52D276-7D53-CC18-2DD1-D15AAC358CE3}"/>
                  </a:ext>
                </a:extLst>
              </p:cNvPr>
              <p:cNvSpPr/>
              <p:nvPr/>
            </p:nvSpPr>
            <p:spPr>
              <a:xfrm rot="21428146">
                <a:off x="2039007" y="1608085"/>
                <a:ext cx="9879724" cy="3573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BF2862E-071B-4AC8-06A3-37E21271A69C}"/>
                  </a:ext>
                </a:extLst>
              </p:cNvPr>
              <p:cNvSpPr/>
              <p:nvPr/>
            </p:nvSpPr>
            <p:spPr>
              <a:xfrm rot="19331999">
                <a:off x="-53590" y="2531112"/>
                <a:ext cx="2447570" cy="531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3E57C07-60F0-08E0-6402-4B2D5DDD0BC9}"/>
                  </a:ext>
                </a:extLst>
              </p:cNvPr>
              <p:cNvSpPr/>
              <p:nvPr/>
            </p:nvSpPr>
            <p:spPr>
              <a:xfrm rot="963190">
                <a:off x="11034063" y="1224041"/>
                <a:ext cx="1002320" cy="531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A4D0DAB-5827-5B18-C924-B92D87E204C9}"/>
                  </a:ext>
                </a:extLst>
              </p:cNvPr>
              <p:cNvSpPr/>
              <p:nvPr/>
            </p:nvSpPr>
            <p:spPr>
              <a:xfrm rot="21049769">
                <a:off x="282456" y="2916373"/>
                <a:ext cx="11861051" cy="494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0EC636D-6A21-EAAB-ABD7-F3268872CF34}"/>
                  </a:ext>
                </a:extLst>
              </p:cNvPr>
              <p:cNvSpPr/>
              <p:nvPr/>
            </p:nvSpPr>
            <p:spPr>
              <a:xfrm rot="20592849">
                <a:off x="10413081" y="2104273"/>
                <a:ext cx="1584038" cy="405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 descr="A drawing of a plane&#10;&#10;Description automatically generated">
              <a:extLst>
                <a:ext uri="{FF2B5EF4-FFF2-40B4-BE49-F238E27FC236}">
                  <a16:creationId xmlns:a16="http://schemas.microsoft.com/office/drawing/2014/main" id="{EA3CB487-180C-D61B-B8B3-08498DD0E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048" r="2975" b="19881"/>
            <a:stretch/>
          </p:blipFill>
          <p:spPr>
            <a:xfrm rot="21185554">
              <a:off x="876432" y="2013520"/>
              <a:ext cx="5911457" cy="136430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5DB5C0-5FDF-837F-E0B3-E3B8031E5C06}"/>
              </a:ext>
            </a:extLst>
          </p:cNvPr>
          <p:cNvSpPr txBox="1"/>
          <p:nvPr/>
        </p:nvSpPr>
        <p:spPr>
          <a:xfrm>
            <a:off x="838200" y="408215"/>
            <a:ext cx="112627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Step 2. Understanding Landfill</a:t>
            </a:r>
          </a:p>
          <a:p>
            <a:endParaRPr lang="en-US" dirty="0"/>
          </a:p>
          <a:p>
            <a:r>
              <a:rPr lang="en-US" sz="2400" dirty="0">
                <a:latin typeface="+mj-lt"/>
              </a:rPr>
              <a:t>Apparently during capping process municipal waste moved from Area I to Area 2 </a:t>
            </a:r>
          </a:p>
          <a:p>
            <a:r>
              <a:rPr lang="en-US" sz="2400" dirty="0">
                <a:latin typeface="+mj-lt"/>
              </a:rPr>
              <a:t>to achieve moderate grade for erosion during a storm event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Additionally, apparently highest section of Area 2 not used to locate any cell for capped municipal waste, but was covered as part of the capping plan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1CB939-E6BD-F082-1564-704023D8941B}"/>
              </a:ext>
            </a:extLst>
          </p:cNvPr>
          <p:cNvSpPr txBox="1"/>
          <p:nvPr/>
        </p:nvSpPr>
        <p:spPr>
          <a:xfrm>
            <a:off x="2061906" y="5862625"/>
            <a:ext cx="97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Cells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589372-6654-1994-3F77-D26E4568DAFA}"/>
              </a:ext>
            </a:extLst>
          </p:cNvPr>
          <p:cNvSpPr txBox="1"/>
          <p:nvPr/>
        </p:nvSpPr>
        <p:spPr>
          <a:xfrm>
            <a:off x="4174042" y="3570185"/>
            <a:ext cx="10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98C64F-15E1-248C-3EC6-AE22AF38F2A8}"/>
              </a:ext>
            </a:extLst>
          </p:cNvPr>
          <p:cNvSpPr txBox="1"/>
          <p:nvPr/>
        </p:nvSpPr>
        <p:spPr>
          <a:xfrm>
            <a:off x="1338543" y="3555159"/>
            <a:ext cx="10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2</a:t>
            </a:r>
          </a:p>
        </p:txBody>
      </p:sp>
      <p:pic>
        <p:nvPicPr>
          <p:cNvPr id="33" name="Picture 32" descr="A diagram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4E4C316E-F1BF-0E3D-3246-E9B401149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56"/>
          <a:stretch/>
        </p:blipFill>
        <p:spPr>
          <a:xfrm>
            <a:off x="7418063" y="4574405"/>
            <a:ext cx="3388483" cy="1956288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480D15C-AFF0-2D86-1156-B030FAD950F7}"/>
              </a:ext>
            </a:extLst>
          </p:cNvPr>
          <p:cNvCxnSpPr>
            <a:cxnSpLocks/>
          </p:cNvCxnSpPr>
          <p:nvPr/>
        </p:nvCxnSpPr>
        <p:spPr>
          <a:xfrm flipH="1" flipV="1">
            <a:off x="3092999" y="5513294"/>
            <a:ext cx="6122253" cy="1868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4E788093-1608-466C-C319-235584911B77}"/>
              </a:ext>
            </a:extLst>
          </p:cNvPr>
          <p:cNvSpPr/>
          <p:nvPr/>
        </p:nvSpPr>
        <p:spPr>
          <a:xfrm>
            <a:off x="1992173" y="4180113"/>
            <a:ext cx="963386" cy="16938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201DD-11B9-973C-BAB9-76DECD1134D1}"/>
              </a:ext>
            </a:extLst>
          </p:cNvPr>
          <p:cNvGrpSpPr/>
          <p:nvPr/>
        </p:nvGrpSpPr>
        <p:grpSpPr>
          <a:xfrm>
            <a:off x="0" y="2087500"/>
            <a:ext cx="12219685" cy="3452885"/>
            <a:chOff x="107774" y="2450572"/>
            <a:chExt cx="12219685" cy="345288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BA4003-D50A-4AD2-6CFD-E153EF95674F}"/>
                </a:ext>
              </a:extLst>
            </p:cNvPr>
            <p:cNvGrpSpPr/>
            <p:nvPr/>
          </p:nvGrpSpPr>
          <p:grpSpPr>
            <a:xfrm>
              <a:off x="107774" y="2450572"/>
              <a:ext cx="12219685" cy="3452885"/>
              <a:chOff x="-53590" y="1132760"/>
              <a:chExt cx="12219685" cy="345288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E9B99D2-35BE-47C9-E04C-848289991C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7937" t="37214" r="5783" b="31144"/>
              <a:stretch/>
            </p:blipFill>
            <p:spPr>
              <a:xfrm>
                <a:off x="163771" y="1132760"/>
                <a:ext cx="11764371" cy="3452885"/>
              </a:xfrm>
              <a:prstGeom prst="rect">
                <a:avLst/>
              </a:prstGeom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A31E13-D2FB-8157-4524-7C23C80B33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1994" y="2047164"/>
                <a:ext cx="0" cy="682388"/>
              </a:xfrm>
              <a:prstGeom prst="line">
                <a:avLst/>
              </a:prstGeom>
              <a:ln w="349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3AED7E41-9E90-3686-B327-A0CB40554FB7}"/>
                  </a:ext>
                </a:extLst>
              </p:cNvPr>
              <p:cNvSpPr/>
              <p:nvPr/>
            </p:nvSpPr>
            <p:spPr>
              <a:xfrm>
                <a:off x="1405719" y="2129051"/>
                <a:ext cx="5023486" cy="1501253"/>
              </a:xfrm>
              <a:custGeom>
                <a:avLst/>
                <a:gdLst>
                  <a:gd name="connsiteX0" fmla="*/ 0 w 5023486"/>
                  <a:gd name="connsiteY0" fmla="*/ 1501253 h 1501253"/>
                  <a:gd name="connsiteX1" fmla="*/ 95535 w 5023486"/>
                  <a:gd name="connsiteY1" fmla="*/ 1446662 h 1501253"/>
                  <a:gd name="connsiteX2" fmla="*/ 163774 w 5023486"/>
                  <a:gd name="connsiteY2" fmla="*/ 1433015 h 1501253"/>
                  <a:gd name="connsiteX3" fmla="*/ 245660 w 5023486"/>
                  <a:gd name="connsiteY3" fmla="*/ 1405719 h 1501253"/>
                  <a:gd name="connsiteX4" fmla="*/ 300251 w 5023486"/>
                  <a:gd name="connsiteY4" fmla="*/ 1392071 h 1501253"/>
                  <a:gd name="connsiteX5" fmla="*/ 341194 w 5023486"/>
                  <a:gd name="connsiteY5" fmla="*/ 1378424 h 1501253"/>
                  <a:gd name="connsiteX6" fmla="*/ 545911 w 5023486"/>
                  <a:gd name="connsiteY6" fmla="*/ 1351128 h 1501253"/>
                  <a:gd name="connsiteX7" fmla="*/ 668741 w 5023486"/>
                  <a:gd name="connsiteY7" fmla="*/ 1323833 h 1501253"/>
                  <a:gd name="connsiteX8" fmla="*/ 709684 w 5023486"/>
                  <a:gd name="connsiteY8" fmla="*/ 1310185 h 1501253"/>
                  <a:gd name="connsiteX9" fmla="*/ 941696 w 5023486"/>
                  <a:gd name="connsiteY9" fmla="*/ 1282889 h 1501253"/>
                  <a:gd name="connsiteX10" fmla="*/ 1050878 w 5023486"/>
                  <a:gd name="connsiteY10" fmla="*/ 1269242 h 1501253"/>
                  <a:gd name="connsiteX11" fmla="*/ 1269242 w 5023486"/>
                  <a:gd name="connsiteY11" fmla="*/ 1228298 h 1501253"/>
                  <a:gd name="connsiteX12" fmla="*/ 1351129 w 5023486"/>
                  <a:gd name="connsiteY12" fmla="*/ 1214650 h 1501253"/>
                  <a:gd name="connsiteX13" fmla="*/ 1460311 w 5023486"/>
                  <a:gd name="connsiteY13" fmla="*/ 1187355 h 1501253"/>
                  <a:gd name="connsiteX14" fmla="*/ 1596788 w 5023486"/>
                  <a:gd name="connsiteY14" fmla="*/ 1160059 h 1501253"/>
                  <a:gd name="connsiteX15" fmla="*/ 1951630 w 5023486"/>
                  <a:gd name="connsiteY15" fmla="*/ 1146412 h 1501253"/>
                  <a:gd name="connsiteX16" fmla="*/ 2183642 w 5023486"/>
                  <a:gd name="connsiteY16" fmla="*/ 1119116 h 1501253"/>
                  <a:gd name="connsiteX17" fmla="*/ 2306472 w 5023486"/>
                  <a:gd name="connsiteY17" fmla="*/ 1078173 h 1501253"/>
                  <a:gd name="connsiteX18" fmla="*/ 2511188 w 5023486"/>
                  <a:gd name="connsiteY18" fmla="*/ 1009934 h 1501253"/>
                  <a:gd name="connsiteX19" fmla="*/ 2634018 w 5023486"/>
                  <a:gd name="connsiteY19" fmla="*/ 968991 h 1501253"/>
                  <a:gd name="connsiteX20" fmla="*/ 2674962 w 5023486"/>
                  <a:gd name="connsiteY20" fmla="*/ 955343 h 1501253"/>
                  <a:gd name="connsiteX21" fmla="*/ 2743200 w 5023486"/>
                  <a:gd name="connsiteY21" fmla="*/ 941695 h 1501253"/>
                  <a:gd name="connsiteX22" fmla="*/ 2825087 w 5023486"/>
                  <a:gd name="connsiteY22" fmla="*/ 914400 h 1501253"/>
                  <a:gd name="connsiteX23" fmla="*/ 3043451 w 5023486"/>
                  <a:gd name="connsiteY23" fmla="*/ 887104 h 1501253"/>
                  <a:gd name="connsiteX24" fmla="*/ 3111690 w 5023486"/>
                  <a:gd name="connsiteY24" fmla="*/ 873456 h 1501253"/>
                  <a:gd name="connsiteX25" fmla="*/ 3207224 w 5023486"/>
                  <a:gd name="connsiteY25" fmla="*/ 859809 h 1501253"/>
                  <a:gd name="connsiteX26" fmla="*/ 3275463 w 5023486"/>
                  <a:gd name="connsiteY26" fmla="*/ 846161 h 1501253"/>
                  <a:gd name="connsiteX27" fmla="*/ 3357350 w 5023486"/>
                  <a:gd name="connsiteY27" fmla="*/ 832513 h 1501253"/>
                  <a:gd name="connsiteX28" fmla="*/ 3439236 w 5023486"/>
                  <a:gd name="connsiteY28" fmla="*/ 791570 h 1501253"/>
                  <a:gd name="connsiteX29" fmla="*/ 3480180 w 5023486"/>
                  <a:gd name="connsiteY29" fmla="*/ 750627 h 1501253"/>
                  <a:gd name="connsiteX30" fmla="*/ 3562066 w 5023486"/>
                  <a:gd name="connsiteY30" fmla="*/ 682388 h 1501253"/>
                  <a:gd name="connsiteX31" fmla="*/ 3589362 w 5023486"/>
                  <a:gd name="connsiteY31" fmla="*/ 641445 h 1501253"/>
                  <a:gd name="connsiteX32" fmla="*/ 3630305 w 5023486"/>
                  <a:gd name="connsiteY32" fmla="*/ 627797 h 1501253"/>
                  <a:gd name="connsiteX33" fmla="*/ 3862317 w 5023486"/>
                  <a:gd name="connsiteY33" fmla="*/ 614149 h 1501253"/>
                  <a:gd name="connsiteX34" fmla="*/ 4026090 w 5023486"/>
                  <a:gd name="connsiteY34" fmla="*/ 586853 h 1501253"/>
                  <a:gd name="connsiteX35" fmla="*/ 4121624 w 5023486"/>
                  <a:gd name="connsiteY35" fmla="*/ 573206 h 1501253"/>
                  <a:gd name="connsiteX36" fmla="*/ 4258102 w 5023486"/>
                  <a:gd name="connsiteY36" fmla="*/ 545910 h 1501253"/>
                  <a:gd name="connsiteX37" fmla="*/ 4967785 w 5023486"/>
                  <a:gd name="connsiteY37" fmla="*/ 518615 h 1501253"/>
                  <a:gd name="connsiteX38" fmla="*/ 5022377 w 5023486"/>
                  <a:gd name="connsiteY38" fmla="*/ 464024 h 1501253"/>
                  <a:gd name="connsiteX39" fmla="*/ 4995081 w 5023486"/>
                  <a:gd name="connsiteY39" fmla="*/ 423080 h 1501253"/>
                  <a:gd name="connsiteX40" fmla="*/ 4967785 w 5023486"/>
                  <a:gd name="connsiteY40" fmla="*/ 0 h 150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023486" h="1501253">
                    <a:moveTo>
                      <a:pt x="0" y="1501253"/>
                    </a:moveTo>
                    <a:cubicBezTo>
                      <a:pt x="31845" y="1483056"/>
                      <a:pt x="61679" y="1460769"/>
                      <a:pt x="95535" y="1446662"/>
                    </a:cubicBezTo>
                    <a:cubicBezTo>
                      <a:pt x="116947" y="1437740"/>
                      <a:pt x="141395" y="1439118"/>
                      <a:pt x="163774" y="1433015"/>
                    </a:cubicBezTo>
                    <a:cubicBezTo>
                      <a:pt x="191532" y="1425445"/>
                      <a:pt x="217747" y="1412697"/>
                      <a:pt x="245660" y="1405719"/>
                    </a:cubicBezTo>
                    <a:cubicBezTo>
                      <a:pt x="263857" y="1401170"/>
                      <a:pt x="282216" y="1397224"/>
                      <a:pt x="300251" y="1392071"/>
                    </a:cubicBezTo>
                    <a:cubicBezTo>
                      <a:pt x="314083" y="1388119"/>
                      <a:pt x="327088" y="1381245"/>
                      <a:pt x="341194" y="1378424"/>
                    </a:cubicBezTo>
                    <a:cubicBezTo>
                      <a:pt x="387155" y="1369232"/>
                      <a:pt x="502730" y="1357771"/>
                      <a:pt x="545911" y="1351128"/>
                    </a:cubicBezTo>
                    <a:cubicBezTo>
                      <a:pt x="576389" y="1346439"/>
                      <a:pt x="637051" y="1332887"/>
                      <a:pt x="668741" y="1323833"/>
                    </a:cubicBezTo>
                    <a:cubicBezTo>
                      <a:pt x="682573" y="1319881"/>
                      <a:pt x="695577" y="1313006"/>
                      <a:pt x="709684" y="1310185"/>
                    </a:cubicBezTo>
                    <a:cubicBezTo>
                      <a:pt x="774784" y="1297165"/>
                      <a:pt x="880791" y="1289656"/>
                      <a:pt x="941696" y="1282889"/>
                    </a:cubicBezTo>
                    <a:cubicBezTo>
                      <a:pt x="978149" y="1278839"/>
                      <a:pt x="1014484" y="1273791"/>
                      <a:pt x="1050878" y="1269242"/>
                    </a:cubicBezTo>
                    <a:cubicBezTo>
                      <a:pt x="1159160" y="1242171"/>
                      <a:pt x="1086968" y="1258678"/>
                      <a:pt x="1269242" y="1228298"/>
                    </a:cubicBezTo>
                    <a:cubicBezTo>
                      <a:pt x="1296538" y="1223749"/>
                      <a:pt x="1324877" y="1223400"/>
                      <a:pt x="1351129" y="1214650"/>
                    </a:cubicBezTo>
                    <a:cubicBezTo>
                      <a:pt x="1424294" y="1190263"/>
                      <a:pt x="1361493" y="1209315"/>
                      <a:pt x="1460311" y="1187355"/>
                    </a:cubicBezTo>
                    <a:cubicBezTo>
                      <a:pt x="1511531" y="1175973"/>
                      <a:pt x="1540978" y="1163547"/>
                      <a:pt x="1596788" y="1160059"/>
                    </a:cubicBezTo>
                    <a:cubicBezTo>
                      <a:pt x="1714926" y="1152676"/>
                      <a:pt x="1833349" y="1150961"/>
                      <a:pt x="1951630" y="1146412"/>
                    </a:cubicBezTo>
                    <a:cubicBezTo>
                      <a:pt x="1985594" y="1143016"/>
                      <a:pt x="2137497" y="1129765"/>
                      <a:pt x="2183642" y="1119116"/>
                    </a:cubicBezTo>
                    <a:cubicBezTo>
                      <a:pt x="2183657" y="1119113"/>
                      <a:pt x="2285993" y="1085000"/>
                      <a:pt x="2306472" y="1078173"/>
                    </a:cubicBezTo>
                    <a:lnTo>
                      <a:pt x="2511188" y="1009934"/>
                    </a:lnTo>
                    <a:lnTo>
                      <a:pt x="2634018" y="968991"/>
                    </a:lnTo>
                    <a:cubicBezTo>
                      <a:pt x="2647666" y="964442"/>
                      <a:pt x="2660855" y="958164"/>
                      <a:pt x="2674962" y="955343"/>
                    </a:cubicBezTo>
                    <a:cubicBezTo>
                      <a:pt x="2697708" y="950794"/>
                      <a:pt x="2720821" y="947798"/>
                      <a:pt x="2743200" y="941695"/>
                    </a:cubicBezTo>
                    <a:cubicBezTo>
                      <a:pt x="2770958" y="934125"/>
                      <a:pt x="2796491" y="917577"/>
                      <a:pt x="2825087" y="914400"/>
                    </a:cubicBezTo>
                    <a:cubicBezTo>
                      <a:pt x="2905074" y="905512"/>
                      <a:pt x="2965555" y="900087"/>
                      <a:pt x="3043451" y="887104"/>
                    </a:cubicBezTo>
                    <a:cubicBezTo>
                      <a:pt x="3066332" y="883290"/>
                      <a:pt x="3088809" y="877269"/>
                      <a:pt x="3111690" y="873456"/>
                    </a:cubicBezTo>
                    <a:cubicBezTo>
                      <a:pt x="3143420" y="868168"/>
                      <a:pt x="3175494" y="865097"/>
                      <a:pt x="3207224" y="859809"/>
                    </a:cubicBezTo>
                    <a:cubicBezTo>
                      <a:pt x="3230105" y="855996"/>
                      <a:pt x="3252640" y="850311"/>
                      <a:pt x="3275463" y="846161"/>
                    </a:cubicBezTo>
                    <a:cubicBezTo>
                      <a:pt x="3302689" y="841211"/>
                      <a:pt x="3330054" y="837062"/>
                      <a:pt x="3357350" y="832513"/>
                    </a:cubicBezTo>
                    <a:cubicBezTo>
                      <a:pt x="3398384" y="818835"/>
                      <a:pt x="3403961" y="820965"/>
                      <a:pt x="3439236" y="791570"/>
                    </a:cubicBezTo>
                    <a:cubicBezTo>
                      <a:pt x="3454064" y="779214"/>
                      <a:pt x="3465353" y="762983"/>
                      <a:pt x="3480180" y="750627"/>
                    </a:cubicBezTo>
                    <a:cubicBezTo>
                      <a:pt x="3538735" y="701831"/>
                      <a:pt x="3507697" y="747630"/>
                      <a:pt x="3562066" y="682388"/>
                    </a:cubicBezTo>
                    <a:cubicBezTo>
                      <a:pt x="3572567" y="669787"/>
                      <a:pt x="3576554" y="651692"/>
                      <a:pt x="3589362" y="641445"/>
                    </a:cubicBezTo>
                    <a:cubicBezTo>
                      <a:pt x="3600596" y="632458"/>
                      <a:pt x="3615990" y="629228"/>
                      <a:pt x="3630305" y="627797"/>
                    </a:cubicBezTo>
                    <a:cubicBezTo>
                      <a:pt x="3707392" y="620088"/>
                      <a:pt x="3784980" y="618698"/>
                      <a:pt x="3862317" y="614149"/>
                    </a:cubicBezTo>
                    <a:cubicBezTo>
                      <a:pt x="3945533" y="586410"/>
                      <a:pt x="3879823" y="605136"/>
                      <a:pt x="4026090" y="586853"/>
                    </a:cubicBezTo>
                    <a:cubicBezTo>
                      <a:pt x="4058010" y="582863"/>
                      <a:pt x="4089779" y="577755"/>
                      <a:pt x="4121624" y="573206"/>
                    </a:cubicBezTo>
                    <a:cubicBezTo>
                      <a:pt x="4190747" y="550165"/>
                      <a:pt x="4153554" y="559850"/>
                      <a:pt x="4258102" y="545910"/>
                    </a:cubicBezTo>
                    <a:cubicBezTo>
                      <a:pt x="4542762" y="507955"/>
                      <a:pt x="4457234" y="530218"/>
                      <a:pt x="4967785" y="518615"/>
                    </a:cubicBezTo>
                    <a:cubicBezTo>
                      <a:pt x="4996517" y="509038"/>
                      <a:pt x="5030039" y="509995"/>
                      <a:pt x="5022377" y="464024"/>
                    </a:cubicBezTo>
                    <a:cubicBezTo>
                      <a:pt x="5019680" y="447844"/>
                      <a:pt x="5001743" y="438069"/>
                      <a:pt x="4995081" y="423080"/>
                    </a:cubicBezTo>
                    <a:cubicBezTo>
                      <a:pt x="4931819" y="280743"/>
                      <a:pt x="4967785" y="182426"/>
                      <a:pt x="4967785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C66F3B89-B807-B6BB-CD49-A67F95034B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0194" y="21310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2" name="Picture 31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C5809EF4-5AE2-BF3A-1946-C26AA7455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139828" y="22834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3" name="Picture 32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1E97E6CA-0A44-9C9B-7EAD-298CA2E2F1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6849234" y="246939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4" name="Picture 33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E674AD15-446B-3CC6-25C4-4B7B659626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414923" y="2070315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5" name="Picture 34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520BC299-1B58-5FFD-B164-30F3BA2F8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527286" y="2322163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6" name="Picture 35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6B9CEFD2-120F-F683-0292-70C24A084A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7837252" y="2101312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7" name="Picture 36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44DD4DE5-4D20-0B66-FC34-F4AD830CC9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081349" y="223304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8" name="Picture 37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B1D60E7F-2FFA-64A3-1D22-BF9AE2CACE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294451" y="2054817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39" name="Picture 38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1D7B0B7C-EFE3-DAA9-1054-C728956B96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627665" y="214005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40" name="Picture 39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F7DF119E-CCFF-512E-0055-0F80ACA423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8938923" y="1963119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41" name="Picture 40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FAC0C3F0-361A-7BB7-05DC-3F00A94A8A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423245" y="1970868"/>
                <a:ext cx="357358" cy="178231"/>
              </a:xfrm>
              <a:prstGeom prst="rect">
                <a:avLst/>
              </a:prstGeom>
            </p:spPr>
          </p:pic>
          <p:pic>
            <p:nvPicPr>
              <p:cNvPr id="42" name="Picture 41" descr="A black symbol with a line&#10;&#10;Description automatically generated with medium confidence">
                <a:extLst>
                  <a:ext uri="{FF2B5EF4-FFF2-40B4-BE49-F238E27FC236}">
                    <a16:creationId xmlns:a16="http://schemas.microsoft.com/office/drawing/2014/main" id="{EDBA374F-32E3-4276-A161-E38BD3AE2B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063"/>
              <a:stretch/>
            </p:blipFill>
            <p:spPr>
              <a:xfrm>
                <a:off x="9892068" y="1924373"/>
                <a:ext cx="357358" cy="178231"/>
              </a:xfrm>
              <a:prstGeom prst="rect">
                <a:avLst/>
              </a:prstGeom>
            </p:spPr>
          </p:pic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51BED84-288D-FE57-CB27-97472C1ECBBB}"/>
                  </a:ext>
                </a:extLst>
              </p:cNvPr>
              <p:cNvSpPr/>
              <p:nvPr/>
            </p:nvSpPr>
            <p:spPr>
              <a:xfrm>
                <a:off x="1418095" y="2084522"/>
                <a:ext cx="5323668" cy="1565329"/>
              </a:xfrm>
              <a:custGeom>
                <a:avLst/>
                <a:gdLst>
                  <a:gd name="connsiteX0" fmla="*/ 0 w 5323668"/>
                  <a:gd name="connsiteY0" fmla="*/ 1565329 h 1565329"/>
                  <a:gd name="connsiteX1" fmla="*/ 5323668 w 5323668"/>
                  <a:gd name="connsiteY1" fmla="*/ 643180 h 1565329"/>
                  <a:gd name="connsiteX2" fmla="*/ 5300420 w 5323668"/>
                  <a:gd name="connsiteY2" fmla="*/ 0 h 1565329"/>
                  <a:gd name="connsiteX3" fmla="*/ 4967207 w 5323668"/>
                  <a:gd name="connsiteY3" fmla="*/ 30997 h 1565329"/>
                  <a:gd name="connsiteX4" fmla="*/ 4951708 w 5323668"/>
                  <a:gd name="connsiteY4" fmla="*/ 247973 h 1565329"/>
                  <a:gd name="connsiteX5" fmla="*/ 4982705 w 5323668"/>
                  <a:gd name="connsiteY5" fmla="*/ 426203 h 1565329"/>
                  <a:gd name="connsiteX6" fmla="*/ 5036949 w 5323668"/>
                  <a:gd name="connsiteY6" fmla="*/ 550190 h 1565329"/>
                  <a:gd name="connsiteX7" fmla="*/ 4897464 w 5323668"/>
                  <a:gd name="connsiteY7" fmla="*/ 581186 h 1565329"/>
                  <a:gd name="connsiteX8" fmla="*/ 4502258 w 5323668"/>
                  <a:gd name="connsiteY8" fmla="*/ 581186 h 1565329"/>
                  <a:gd name="connsiteX9" fmla="*/ 4347274 w 5323668"/>
                  <a:gd name="connsiteY9" fmla="*/ 604434 h 1565329"/>
                  <a:gd name="connsiteX10" fmla="*/ 3828081 w 5323668"/>
                  <a:gd name="connsiteY10" fmla="*/ 674176 h 1565329"/>
                  <a:gd name="connsiteX11" fmla="*/ 3580108 w 5323668"/>
                  <a:gd name="connsiteY11" fmla="*/ 689675 h 1565329"/>
                  <a:gd name="connsiteX12" fmla="*/ 3409627 w 5323668"/>
                  <a:gd name="connsiteY12" fmla="*/ 883403 h 1565329"/>
                  <a:gd name="connsiteX13" fmla="*/ 2843939 w 5323668"/>
                  <a:gd name="connsiteY13" fmla="*/ 968644 h 1565329"/>
                  <a:gd name="connsiteX14" fmla="*/ 2107769 w 5323668"/>
                  <a:gd name="connsiteY14" fmla="*/ 1185620 h 1565329"/>
                  <a:gd name="connsiteX15" fmla="*/ 1580827 w 5323668"/>
                  <a:gd name="connsiteY15" fmla="*/ 1216617 h 1565329"/>
                  <a:gd name="connsiteX16" fmla="*/ 1038386 w 5323668"/>
                  <a:gd name="connsiteY16" fmla="*/ 1332854 h 1565329"/>
                  <a:gd name="connsiteX17" fmla="*/ 774915 w 5323668"/>
                  <a:gd name="connsiteY17" fmla="*/ 1340603 h 1565329"/>
                  <a:gd name="connsiteX18" fmla="*/ 255722 w 5323668"/>
                  <a:gd name="connsiteY18" fmla="*/ 1456841 h 1565329"/>
                  <a:gd name="connsiteX19" fmla="*/ 0 w 5323668"/>
                  <a:gd name="connsiteY19" fmla="*/ 1565329 h 15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3668" h="1565329">
                    <a:moveTo>
                      <a:pt x="0" y="1565329"/>
                    </a:moveTo>
                    <a:lnTo>
                      <a:pt x="5323668" y="643180"/>
                    </a:lnTo>
                    <a:lnTo>
                      <a:pt x="5300420" y="0"/>
                    </a:lnTo>
                    <a:lnTo>
                      <a:pt x="4967207" y="30997"/>
                    </a:lnTo>
                    <a:lnTo>
                      <a:pt x="4951708" y="247973"/>
                    </a:lnTo>
                    <a:lnTo>
                      <a:pt x="4982705" y="426203"/>
                    </a:lnTo>
                    <a:lnTo>
                      <a:pt x="5036949" y="550190"/>
                    </a:lnTo>
                    <a:lnTo>
                      <a:pt x="4897464" y="581186"/>
                    </a:lnTo>
                    <a:lnTo>
                      <a:pt x="4502258" y="581186"/>
                    </a:lnTo>
                    <a:lnTo>
                      <a:pt x="4347274" y="604434"/>
                    </a:lnTo>
                    <a:lnTo>
                      <a:pt x="3828081" y="674176"/>
                    </a:lnTo>
                    <a:lnTo>
                      <a:pt x="3580108" y="689675"/>
                    </a:lnTo>
                    <a:lnTo>
                      <a:pt x="3409627" y="883403"/>
                    </a:lnTo>
                    <a:lnTo>
                      <a:pt x="2843939" y="968644"/>
                    </a:lnTo>
                    <a:lnTo>
                      <a:pt x="2107769" y="1185620"/>
                    </a:lnTo>
                    <a:lnTo>
                      <a:pt x="1580827" y="1216617"/>
                    </a:lnTo>
                    <a:lnTo>
                      <a:pt x="1038386" y="1332854"/>
                    </a:lnTo>
                    <a:lnTo>
                      <a:pt x="774915" y="1340603"/>
                    </a:lnTo>
                    <a:lnTo>
                      <a:pt x="255722" y="1456841"/>
                    </a:lnTo>
                    <a:lnTo>
                      <a:pt x="0" y="156532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7782A7B-18BB-2A76-3598-C7E74849433E}"/>
                  </a:ext>
                </a:extLst>
              </p:cNvPr>
              <p:cNvSpPr/>
              <p:nvPr/>
            </p:nvSpPr>
            <p:spPr>
              <a:xfrm rot="21428146">
                <a:off x="2039007" y="1608085"/>
                <a:ext cx="9879724" cy="3573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255EE5A-0C13-577C-1C6A-CB5404742B63}"/>
                  </a:ext>
                </a:extLst>
              </p:cNvPr>
              <p:cNvSpPr/>
              <p:nvPr/>
            </p:nvSpPr>
            <p:spPr>
              <a:xfrm rot="19331999">
                <a:off x="-53590" y="2531112"/>
                <a:ext cx="2447570" cy="531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C02849F-B225-900D-AE05-60866F1E8AD9}"/>
                  </a:ext>
                </a:extLst>
              </p:cNvPr>
              <p:cNvSpPr/>
              <p:nvPr/>
            </p:nvSpPr>
            <p:spPr>
              <a:xfrm rot="963190">
                <a:off x="11034063" y="1224041"/>
                <a:ext cx="1002320" cy="531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5DC4D7B-2DDE-DAB3-C430-65E5F81C401F}"/>
                  </a:ext>
                </a:extLst>
              </p:cNvPr>
              <p:cNvSpPr/>
              <p:nvPr/>
            </p:nvSpPr>
            <p:spPr>
              <a:xfrm rot="21049769">
                <a:off x="89933" y="2931814"/>
                <a:ext cx="12076162" cy="7607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15622CD-346F-D2C3-00AB-75946335D444}"/>
                  </a:ext>
                </a:extLst>
              </p:cNvPr>
              <p:cNvSpPr/>
              <p:nvPr/>
            </p:nvSpPr>
            <p:spPr>
              <a:xfrm rot="20592849">
                <a:off x="10413081" y="2104273"/>
                <a:ext cx="1584038" cy="405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 descr="Aerial view of a road and a forest&#10;&#10;Description automatically generated">
              <a:extLst>
                <a:ext uri="{FF2B5EF4-FFF2-40B4-BE49-F238E27FC236}">
                  <a16:creationId xmlns:a16="http://schemas.microsoft.com/office/drawing/2014/main" id="{B837A3A4-6429-6525-0D2F-C52C5A5E3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" t="22954" r="42" b="2749"/>
            <a:stretch/>
          </p:blipFill>
          <p:spPr>
            <a:xfrm rot="-60000">
              <a:off x="603538" y="3423034"/>
              <a:ext cx="6693860" cy="1978054"/>
            </a:xfrm>
            <a:custGeom>
              <a:avLst/>
              <a:gdLst>
                <a:gd name="connsiteX0" fmla="*/ 6592878 w 6611057"/>
                <a:gd name="connsiteY0" fmla="*/ 0 h 1953585"/>
                <a:gd name="connsiteX1" fmla="*/ 6611057 w 6611057"/>
                <a:gd name="connsiteY1" fmla="*/ 839281 h 1953585"/>
                <a:gd name="connsiteX2" fmla="*/ 0 w 6611057"/>
                <a:gd name="connsiteY2" fmla="*/ 1953585 h 1953585"/>
                <a:gd name="connsiteX3" fmla="*/ 9637 w 6611057"/>
                <a:gd name="connsiteY3" fmla="*/ 1583697 h 1953585"/>
                <a:gd name="connsiteX4" fmla="*/ 1956307 w 6611057"/>
                <a:gd name="connsiteY4" fmla="*/ 245795 h 1953585"/>
                <a:gd name="connsiteX5" fmla="*/ 1964533 w 6611057"/>
                <a:gd name="connsiteY5" fmla="*/ 218215 h 195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1057" h="1953585">
                  <a:moveTo>
                    <a:pt x="6592878" y="0"/>
                  </a:moveTo>
                  <a:lnTo>
                    <a:pt x="6611057" y="839281"/>
                  </a:lnTo>
                  <a:lnTo>
                    <a:pt x="0" y="1953585"/>
                  </a:lnTo>
                  <a:lnTo>
                    <a:pt x="9637" y="1583697"/>
                  </a:lnTo>
                  <a:lnTo>
                    <a:pt x="1956307" y="245795"/>
                  </a:lnTo>
                  <a:lnTo>
                    <a:pt x="1964533" y="218215"/>
                  </a:lnTo>
                  <a:close/>
                </a:path>
              </a:pathLst>
            </a:cu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5DB5C0-5FDF-837F-E0B3-E3B8031E5C06}"/>
              </a:ext>
            </a:extLst>
          </p:cNvPr>
          <p:cNvSpPr txBox="1"/>
          <p:nvPr/>
        </p:nvSpPr>
        <p:spPr>
          <a:xfrm>
            <a:off x="753637" y="372589"/>
            <a:ext cx="1124044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Step 2. Understanding Landfill</a:t>
            </a:r>
          </a:p>
          <a:p>
            <a:endParaRPr lang="en-US" dirty="0">
              <a:latin typeface="+mj-lt"/>
            </a:endParaRPr>
          </a:p>
          <a:p>
            <a:r>
              <a:rPr lang="en-US" sz="2400" dirty="0">
                <a:latin typeface="+mj-lt"/>
              </a:rPr>
              <a:t>Value to Town: Cost of addressing settlement associated w/constructing structures may be less due to significant weight of the site’s decades of tree cover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16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940</Words>
  <Application>Microsoft Macintosh PowerPoint</Application>
  <PresentationFormat>Widescreen</PresentationFormat>
  <Paragraphs>181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17 Uses for 17 Acres</vt:lpstr>
      <vt:lpstr>Community Needs Assessment</vt:lpstr>
      <vt:lpstr>Community Needs Assessment</vt:lpstr>
      <vt:lpstr>Community Needs Assessment</vt:lpstr>
      <vt:lpstr>Recommended Strategy</vt:lpstr>
      <vt:lpstr>PowerPoint Presentation</vt:lpstr>
      <vt:lpstr>PowerPoint Presentation</vt:lpstr>
      <vt:lpstr>PowerPoint Presentation</vt:lpstr>
      <vt:lpstr>Summary</vt:lpstr>
      <vt:lpstr>Related Recommendations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Shoucair</dc:creator>
  <cp:lastModifiedBy>Edward Shoucair</cp:lastModifiedBy>
  <cp:revision>19</cp:revision>
  <dcterms:created xsi:type="dcterms:W3CDTF">2024-02-13T16:21:52Z</dcterms:created>
  <dcterms:modified xsi:type="dcterms:W3CDTF">2024-03-06T14:37:10Z</dcterms:modified>
</cp:coreProperties>
</file>