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66" r:id="rId7"/>
    <p:sldId id="268" r:id="rId8"/>
    <p:sldId id="272" r:id="rId9"/>
    <p:sldId id="282" r:id="rId10"/>
    <p:sldId id="265" r:id="rId11"/>
    <p:sldId id="264" r:id="rId12"/>
    <p:sldId id="274" r:id="rId13"/>
    <p:sldId id="270" r:id="rId14"/>
    <p:sldId id="267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5" d="100"/>
          <a:sy n="95" d="100"/>
        </p:scale>
        <p:origin x="242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Roman" userId="e7da712ed374c0d8" providerId="LiveId" clId="{5368AE53-5D07-47F7-BE05-C988166C2F8E}"/>
    <pc:docChg chg="custSel modSld">
      <pc:chgData name="Pamela Roman" userId="e7da712ed374c0d8" providerId="LiveId" clId="{5368AE53-5D07-47F7-BE05-C988166C2F8E}" dt="2024-05-03T14:39:02.558" v="93" actId="20577"/>
      <pc:docMkLst>
        <pc:docMk/>
      </pc:docMkLst>
      <pc:sldChg chg="modNotes">
        <pc:chgData name="Pamela Roman" userId="e7da712ed374c0d8" providerId="LiveId" clId="{5368AE53-5D07-47F7-BE05-C988166C2F8E}" dt="2024-05-03T14:37:57.879" v="0" actId="20577"/>
        <pc:sldMkLst>
          <pc:docMk/>
          <pc:sldMk cId="1665613968" sldId="261"/>
        </pc:sldMkLst>
      </pc:sldChg>
      <pc:sldChg chg="modNotes">
        <pc:chgData name="Pamela Roman" userId="e7da712ed374c0d8" providerId="LiveId" clId="{5368AE53-5D07-47F7-BE05-C988166C2F8E}" dt="2024-05-03T14:38:04.767" v="1" actId="20577"/>
        <pc:sldMkLst>
          <pc:docMk/>
          <pc:sldMk cId="1181845542" sldId="263"/>
        </pc:sldMkLst>
      </pc:sldChg>
      <pc:sldChg chg="modNotes">
        <pc:chgData name="Pamela Roman" userId="e7da712ed374c0d8" providerId="LiveId" clId="{5368AE53-5D07-47F7-BE05-C988166C2F8E}" dt="2024-05-03T14:39:02.558" v="93" actId="20577"/>
        <pc:sldMkLst>
          <pc:docMk/>
          <pc:sldMk cId="2730019530" sldId="267"/>
        </pc:sldMkLst>
      </pc:sldChg>
      <pc:sldChg chg="modNotes">
        <pc:chgData name="Pamela Roman" userId="e7da712ed374c0d8" providerId="LiveId" clId="{5368AE53-5D07-47F7-BE05-C988166C2F8E}" dt="2024-05-03T14:38:26.199" v="92" actId="20577"/>
        <pc:sldMkLst>
          <pc:docMk/>
          <pc:sldMk cId="2515190175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4C16A-965B-47AF-BC6E-9169DF14712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52D83-516E-4229-906D-6EC414C0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18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2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4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0979-1FA4-AB22-6193-7AB6A3C34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AC61C-6609-F993-F13E-3070C6796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C27B6-4C31-5D20-32BC-AB795D35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31CC9-0295-4CB5-2D58-44B1D915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AE0CC-4522-FB41-3B70-78BC53F9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5AFD-A331-6852-33D1-97AF7277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6CFB2-3CB8-E01E-2340-8A5A4D55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8349-9E81-FE7E-E865-37EA0FB3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8ACD2-243C-0C12-6FD4-8B502EA1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84CA-6905-5BE6-F64B-60BBEAE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96BEB-85D2-ADA2-EDFC-2980102FD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C308B-5C9F-FC24-9FA9-9CFE7F662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7A0C5-C340-33DF-900E-504431B4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737E-B1CA-2723-F51B-A6E46E82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C3EA-5E24-6664-B71F-54FF3E3E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9DA4-4CBC-3165-96C6-10B996D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3DA9-C95B-C4DD-A006-AA86DB43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D189-14AC-A5B1-F45F-7B9C6593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0ED7-B74F-45C2-D84C-70D297A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7C97-C551-B902-AF10-FAB6865A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9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3B78-0224-B975-13E7-1EACE6F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AD11-78C9-C07B-C5DB-39657CA8A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CA96-D97E-DA43-4583-DBB84710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566E-BC5B-BC53-7FED-2B157906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827F2-AB51-0B8C-C47C-2EE0E76E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D4BC-A527-1B0C-10B2-F81DFFB2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CB33-D636-7B7F-9509-637F733E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1257C-8D92-9AF4-03FE-DC613D7F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112F-D4FF-FBD1-2BFA-E13AD4AF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9F922-5657-6626-E6FC-2CFC80CB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CFD3F-5846-ABBA-C3FE-F5FB3E5C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9958-F0FE-5E1D-C775-21132991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CB350-B54A-F3C2-0901-67DA196F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FC370-626F-0687-1783-C27AA0FF9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90131-2E17-DF61-1832-5FF331EED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1E61B-BFC7-823F-10B4-51F13A35A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56C16-349D-DD62-CA13-E30F640B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81E35-21D5-56BE-4F5B-4514CCDB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63F41-9B15-04EC-8904-BAC25099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3884-B3E5-4CB2-39AC-84665EF6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3A993-8FB4-FD25-62AC-F78EC4D0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D0AAA-86B7-79BC-AB1F-A4A338E3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E738E-C6E1-7356-DDEA-2731DF82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B0BAB-3FD5-1207-B73B-DF628C1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9191E-05CE-5214-B080-2854D0AE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D99B-D953-592C-F3A2-DF06CC4D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EBD1-FAB5-6585-DFE4-42C441A4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70E9-1C0D-A5C2-7157-AACE1A4A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9FA4F-F15E-BD14-93E4-2C5B2A4F5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DD431-5DAA-8AAB-0D4D-B41F711E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BBC3B-B966-ADCB-3770-94AF997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43741-942D-0477-8C48-294F0103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CC0-9DB0-ABC1-3B1E-ABA6E04E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34653-210A-E9EF-9B07-A7B41EE30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4FB2B-91B1-05C6-5910-6AD029AB5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9A4F-F586-6F82-2D0A-6771F421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EB009-A0E6-EB31-A43C-46C8E2AD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A1400-61F8-2439-1EC5-9326E5E8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CD1D9-7E9C-2DA4-AF28-A7EE6BC6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D4E11-6FD2-8A45-CC0A-AEF1549F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60D1-AAEC-F039-EBF2-8E2BDFB7A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F1CA-7AD5-4CF4-8C75-CE3E77D75B0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54F8-115A-11D9-395F-C13B50DD3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0BD5-9FB5-294B-19DF-8809CEFB8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D053-B620-905B-8B70-A92657485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1122362"/>
            <a:ext cx="11270342" cy="5583237"/>
          </a:xfrm>
        </p:spPr>
        <p:txBody>
          <a:bodyPr>
            <a:noAutofit/>
          </a:bodyPr>
          <a:lstStyle/>
          <a:p>
            <a:r>
              <a:rPr lang="en-US" sz="4400" dirty="0"/>
              <a:t>Fiscal Year 2025 Omnibus Budget</a:t>
            </a:r>
            <a:br>
              <a:rPr lang="en-US" sz="4400" dirty="0"/>
            </a:br>
            <a:r>
              <a:rPr lang="en-US" sz="4400" dirty="0"/>
              <a:t>Proposed Operating and Capital Budgets</a:t>
            </a:r>
            <a:br>
              <a:rPr lang="en-US" sz="4400" dirty="0"/>
            </a:br>
            <a:r>
              <a:rPr lang="en-US" sz="4400" dirty="0"/>
              <a:t>and 5-Year Capital Plan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Finance Committee Presentation to Select Board</a:t>
            </a:r>
            <a:br>
              <a:rPr lang="en-US" sz="4400" dirty="0"/>
            </a:br>
            <a:r>
              <a:rPr lang="en-US" sz="4400" dirty="0"/>
              <a:t>April 29, 2024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F70D50-F6AA-58CC-974D-E0FD7F0C4532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F70D50-F6AA-58CC-974D-E0FD7F0C45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4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FY25 Capital Budget-By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A43F2-11C0-4F6A-9084-ADCBA2F7B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585" y="2049460"/>
            <a:ext cx="4497794" cy="44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7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08" y="914400"/>
            <a:ext cx="10515600" cy="6140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FY25 Capital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249583" y="6184986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Group 29">
            <a:extLst>
              <a:ext uri="{FF2B5EF4-FFF2-40B4-BE49-F238E27FC236}">
                <a16:creationId xmlns:a16="http://schemas.microsoft.com/office/drawing/2014/main" id="{16B22D2D-021D-08D8-D97C-E742FFC07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26103"/>
              </p:ext>
            </p:extLst>
          </p:nvPr>
        </p:nvGraphicFramePr>
        <p:xfrm>
          <a:off x="838200" y="1718564"/>
          <a:ext cx="10407216" cy="4651088"/>
        </p:xfrm>
        <a:graphic>
          <a:graphicData uri="http://schemas.openxmlformats.org/drawingml/2006/table">
            <a:tbl>
              <a:tblPr/>
              <a:tblGrid>
                <a:gridCol w="722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697">
                  <a:extLst>
                    <a:ext uri="{9D8B030D-6E8A-4147-A177-3AD203B41FA5}">
                      <a16:colId xmlns:a16="http://schemas.microsoft.com/office/drawing/2014/main" val="3003949443"/>
                    </a:ext>
                  </a:extLst>
                </a:gridCol>
              </a:tblGrid>
              <a:tr h="351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Recommended Capital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FY25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Guideline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Cash Capital (CC)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Taxation in Current Year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$600-800K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Free Cash (FC)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Impact on Tax Levy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$2,109,661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$1.5-2.0M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Surplus Capital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Impact on Tax Levy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$75,209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GL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750222"/>
                  </a:ext>
                </a:extLst>
              </a:tr>
              <a:tr h="3719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Non-exempt Debt (LD)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Taxation - payments spread over up to 20 years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$1,354,577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$3.0-5.0M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Exempt Debt (ED)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Taxation-payments spread over up to 20 years not subj. to Prop 2 ½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GL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Ambulance Receipts (AMB)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Impact on Tax Levy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$279,000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$200-300K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Water Debt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Impact on Tax Levy – Impact on customers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$3,830,000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No GL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073364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19827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7,648,447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20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72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25"/>
            <a:ext cx="10515600" cy="61999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FY25 Capital 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E1999-FDE3-A2EF-C31A-0A4B75E8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357" y="1437698"/>
            <a:ext cx="4540250" cy="5187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6FF2C-B772-7E93-450C-81B39DECDD9E}"/>
              </a:ext>
            </a:extLst>
          </p:cNvPr>
          <p:cNvSpPr txBox="1"/>
          <p:nvPr/>
        </p:nvSpPr>
        <p:spPr>
          <a:xfrm>
            <a:off x="1759527" y="6471759"/>
            <a:ext cx="577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Warrant, Article 10 for detailed description of projects</a:t>
            </a:r>
          </a:p>
        </p:txBody>
      </p:sp>
    </p:spTree>
    <p:extLst>
      <p:ext uri="{BB962C8B-B14F-4D97-AF65-F5344CB8AC3E}">
        <p14:creationId xmlns:p14="http://schemas.microsoft.com/office/powerpoint/2010/main" val="345338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729"/>
            <a:ext cx="10515600" cy="68030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5-Year Capital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F8C98-7941-A068-93F6-BBD05FE6D5A4}"/>
              </a:ext>
            </a:extLst>
          </p:cNvPr>
          <p:cNvSpPr txBox="1"/>
          <p:nvPr/>
        </p:nvSpPr>
        <p:spPr>
          <a:xfrm>
            <a:off x="1517073" y="5500606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not include plan for Water infrastructure expense as plan is TBD.</a:t>
            </a:r>
          </a:p>
          <a:p>
            <a:r>
              <a:rPr lang="en-US" dirty="0"/>
              <a:t>Does not include Recreation (fields) or De-Carbonization projects ($11.6M identified).</a:t>
            </a:r>
          </a:p>
          <a:p>
            <a:r>
              <a:rPr lang="en-US" dirty="0"/>
              <a:t>Capital requests totaled approximately $88.5MM including estimated $20M for MWRA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47B80-613D-2E79-5D31-0E248121E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00" y="1581150"/>
            <a:ext cx="7645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5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Levy Limit and Levy Capacity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B84545-B97D-B127-42F3-72CA7717D4E1}"/>
              </a:ext>
            </a:extLst>
          </p:cNvPr>
          <p:cNvSpPr/>
          <p:nvPr/>
        </p:nvSpPr>
        <p:spPr>
          <a:xfrm>
            <a:off x="9646779" y="2535381"/>
            <a:ext cx="734291" cy="242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C97C3-CD90-BAF4-ADDB-C5171F296F68}"/>
              </a:ext>
            </a:extLst>
          </p:cNvPr>
          <p:cNvCxnSpPr/>
          <p:nvPr/>
        </p:nvCxnSpPr>
        <p:spPr>
          <a:xfrm flipH="1">
            <a:off x="10394376" y="5437911"/>
            <a:ext cx="46412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59260FD-2845-D528-86B0-D96A9115C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761" y="2031712"/>
            <a:ext cx="9077441" cy="38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384629" y="2191658"/>
            <a:ext cx="114227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Prepare for FY26 and/or FY27 Operating Override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5 Year Operating budget projections, forecasting software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Review Town Operations/Processes (</a:t>
            </a:r>
            <a:r>
              <a:rPr lang="en-US" sz="2400" dirty="0" err="1"/>
              <a:t>adhoc</a:t>
            </a:r>
            <a:r>
              <a:rPr lang="en-US" sz="2400" dirty="0"/>
              <a:t> committee/working group) for efficiencies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Engage in Strategic, Long-term Capital Planning (e.g. 10-20years)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Manage Capital Projects to ensure timely completion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Encourage Most Efficient Investment of Town Assets, including Debt Proceeds (Cash)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Consider Inter-Municipal Cooperatives with other Towns - Utilities/Other Purchases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Consider Medicare Buy-In for Retirees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Formulate Strategic Long-Term Plan for OPEB Spending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Evaluate Hiring Practices to Mitigate Financial implications (Settlements)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Study Transfer Station Viability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6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29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748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2303483" y="2117436"/>
            <a:ext cx="8426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Finance Committee Mission &amp;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FY25 Budget Environment &amp; Budget Drivers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FY25 </a:t>
            </a:r>
            <a:r>
              <a:rPr lang="en-US" sz="2800"/>
              <a:t>Operating Budget and Tax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FY25 Capital Budget and 5-Year Capital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Finance Committee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8216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Mission and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1357086" y="2619828"/>
            <a:ext cx="975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cs typeface="Cambria"/>
              </a:rPr>
              <a:t>Mission: define a financial strategy for the Town to use as basis for recommending a fiscally responsible operating and capital budget to Annual Town Meeting </a:t>
            </a:r>
          </a:p>
          <a:p>
            <a:pPr marL="0" indent="0">
              <a:buNone/>
            </a:pPr>
            <a:endParaRPr lang="en-US" sz="2800" dirty="0">
              <a:cs typeface="Cambria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cs typeface="Cambria"/>
              </a:rPr>
              <a:t>Strategy: balance the demand for services, by a community with multiple needs and desires, with the ability of residents with a broad range of financial situations to afford those services</a:t>
            </a:r>
          </a:p>
        </p:txBody>
      </p:sp>
    </p:spTree>
    <p:extLst>
      <p:ext uri="{BB962C8B-B14F-4D97-AF65-F5344CB8AC3E}">
        <p14:creationId xmlns:p14="http://schemas.microsoft.com/office/powerpoint/2010/main" val="134635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FY25 Budget 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313046" y="2196668"/>
            <a:ext cx="114425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Challenges Facing FY25 Budget and Beyond: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Approaching Prop 2 ½ Overrides in FY26 and/or FY27 as Levy Cushion Depletes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Continued Inflationary Environment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Collective Bargaining Agreements completed (FY24-FY26; most Town/Teachers’ unions) at higher Cost of Living Adjustment levels than for prior contracts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Adopting Tuition-Free Full Day Kindergarten - to be funded with ARPA Funds in FY25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Need to Address Water Infrastructure / Significant Capital Investment - HS Wastewater in near-term; other infrastructure needs in medium/long-term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Relatively Flat State Aid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1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FY25 Operating Budget: Budget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652B7-8620-CDA7-D901-2BF61788C17C}"/>
              </a:ext>
            </a:extLst>
          </p:cNvPr>
          <p:cNvSpPr txBox="1"/>
          <p:nvPr/>
        </p:nvSpPr>
        <p:spPr>
          <a:xfrm>
            <a:off x="1750740" y="2366669"/>
            <a:ext cx="108402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Town and Schools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Settlement of 8 collective bargaining agreements (est. $1.7M COLA)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Schools Non-Payroll expenses (+$431K); primarily due to new Transportation contracts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Addition of 3.8 FTEs for Town ($231K)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Rising Benefit costs - Healthcare ($975K) and Retirement ($378K)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Increase in Energy cost ($111K)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r>
              <a:rPr lang="en-US" sz="2000" dirty="0"/>
              <a:t>Note: FY26 will be first year of FDK being fully funded through the Operating Budget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Transition to Tuition-Free FDK ($536K) to be funded with ARPA funds in FY25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72"/>
            <a:ext cx="10515600" cy="1090799"/>
          </a:xfrm>
        </p:spPr>
        <p:txBody>
          <a:bodyPr/>
          <a:lstStyle/>
          <a:p>
            <a:pPr algn="ctr"/>
            <a:r>
              <a:rPr lang="en-US" sz="3200" dirty="0"/>
              <a:t>FY25 Operating Budget</a:t>
            </a:r>
            <a:br>
              <a:rPr lang="en-US" dirty="0"/>
            </a:br>
            <a:r>
              <a:rPr lang="en-US" sz="2400" dirty="0"/>
              <a:t>(Guideline of “Level Services”)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450187-78A0-BFED-9229-6A2B78D2C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532" y="1585479"/>
            <a:ext cx="7327900" cy="432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0474B-A4A4-4E50-14C8-0183BF3903F2}"/>
              </a:ext>
            </a:extLst>
          </p:cNvPr>
          <p:cNvSpPr txBox="1"/>
          <p:nvPr/>
        </p:nvSpPr>
        <p:spPr>
          <a:xfrm>
            <a:off x="471055" y="599209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In FY23, Energy/utilities expenses were allocated to the Town and Schools lines with a combined $1.597M total.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**FY24 Approved budget has been restated to reflect the allocation of $1.189M to Schools from Salary Reserve following the Special Town Meeting vote in December 2023 approving the transfer of funds for WTA and WESA settlements.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“FY25 vs FY24 Allocated” includes the allocation of FY24 Reserves for Sal Adj to the Town and Schools Personnel line items pursuant to CBA settlements.</a:t>
            </a:r>
          </a:p>
        </p:txBody>
      </p:sp>
    </p:spTree>
    <p:extLst>
      <p:ext uri="{BB962C8B-B14F-4D97-AF65-F5344CB8AC3E}">
        <p14:creationId xmlns:p14="http://schemas.microsoft.com/office/powerpoint/2010/main" val="344710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2" y="1030889"/>
            <a:ext cx="1090133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FY25 Operating Budget: Composition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AB073-EB6C-17EF-D105-2D8F55A9FBB0}"/>
              </a:ext>
            </a:extLst>
          </p:cNvPr>
          <p:cNvSpPr txBox="1"/>
          <p:nvPr/>
        </p:nvSpPr>
        <p:spPr>
          <a:xfrm>
            <a:off x="910681" y="5666937"/>
            <a:ext cx="999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*Retirement and Health Insurance, General Insurance, Medicare and Reserve Fund allocated 30%/70% to Town/Schools, respectively. The Town Payroll/Total Payroll ratio is forecasted at 28% for FY24 and FY25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F3EDF-B250-4F41-7A12-874C0635D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60" y="2279784"/>
            <a:ext cx="5323376" cy="3199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92A111-4BDE-6723-A66B-4E1F13F79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669" y="2279784"/>
            <a:ext cx="5323376" cy="31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1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72"/>
            <a:ext cx="10515600" cy="10907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FY25 Operating Budget: Sources and Uses of Funds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B75BB-9F3E-B787-EF76-E020923CF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425" y="1898670"/>
            <a:ext cx="8387484" cy="3898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A43B0-C0DE-E5B9-99C6-CC2837AE8B4F}"/>
              </a:ext>
            </a:extLst>
          </p:cNvPr>
          <p:cNvSpPr txBox="1"/>
          <p:nvPr/>
        </p:nvSpPr>
        <p:spPr>
          <a:xfrm>
            <a:off x="9736049" y="3456230"/>
            <a:ext cx="161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with Free Cash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66142-37B7-4064-2BAF-48A602AE8DD0}"/>
              </a:ext>
            </a:extLst>
          </p:cNvPr>
          <p:cNvSpPr txBox="1"/>
          <p:nvPr/>
        </p:nvSpPr>
        <p:spPr>
          <a:xfrm>
            <a:off x="9736049" y="4329065"/>
            <a:ext cx="161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Increase YoY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A30AF-05F9-51EB-5A7F-A992F7242F67}"/>
              </a:ext>
            </a:extLst>
          </p:cNvPr>
          <p:cNvSpPr txBox="1"/>
          <p:nvPr/>
        </p:nvSpPr>
        <p:spPr>
          <a:xfrm>
            <a:off x="9736048" y="4999337"/>
            <a:ext cx="161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than FY24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D33D58-8A1D-04EA-6CB2-0DDFE511A2F4}"/>
              </a:ext>
            </a:extLst>
          </p:cNvPr>
          <p:cNvSpPr/>
          <p:nvPr/>
        </p:nvSpPr>
        <p:spPr>
          <a:xfrm>
            <a:off x="9074726" y="2583874"/>
            <a:ext cx="588824" cy="277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C26BBF-B981-FF2D-ED11-6BEFF33888B8}"/>
              </a:ext>
            </a:extLst>
          </p:cNvPr>
          <p:cNvSpPr/>
          <p:nvPr/>
        </p:nvSpPr>
        <p:spPr>
          <a:xfrm>
            <a:off x="9019309" y="4114823"/>
            <a:ext cx="658096" cy="277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2EE6EE-22C1-2C74-99F0-74D410F5E06C}"/>
              </a:ext>
            </a:extLst>
          </p:cNvPr>
          <p:cNvCxnSpPr>
            <a:cxnSpLocks/>
          </p:cNvCxnSpPr>
          <p:nvPr/>
        </p:nvCxnSpPr>
        <p:spPr>
          <a:xfrm flipH="1" flipV="1">
            <a:off x="9621982" y="4461163"/>
            <a:ext cx="114067" cy="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5269ED-6224-BC9B-6630-BF5E67185CEF}"/>
              </a:ext>
            </a:extLst>
          </p:cNvPr>
          <p:cNvCxnSpPr>
            <a:cxnSpLocks/>
          </p:cNvCxnSpPr>
          <p:nvPr/>
        </p:nvCxnSpPr>
        <p:spPr>
          <a:xfrm flipH="1" flipV="1">
            <a:off x="9663550" y="5140039"/>
            <a:ext cx="114067" cy="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3B110B-D795-5C7C-088B-F8D1B0DB35F3}"/>
              </a:ext>
            </a:extLst>
          </p:cNvPr>
          <p:cNvCxnSpPr/>
          <p:nvPr/>
        </p:nvCxnSpPr>
        <p:spPr>
          <a:xfrm flipH="1" flipV="1">
            <a:off x="9656618" y="3602176"/>
            <a:ext cx="114067" cy="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9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2" y="990599"/>
            <a:ext cx="10901333" cy="77703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Recent Budget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AB073-EB6C-17EF-D105-2D8F55A9FBB0}"/>
              </a:ext>
            </a:extLst>
          </p:cNvPr>
          <p:cNvSpPr txBox="1"/>
          <p:nvPr/>
        </p:nvSpPr>
        <p:spPr>
          <a:xfrm>
            <a:off x="910681" y="5666937"/>
            <a:ext cx="999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US Inflation is average monthly change in CPI for the prior year period; e.g., FY24 Inflation of 3% is average monthly increase from July 2022-June 2023.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913F-1DD1-9457-47DD-66A8459CC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889" y="1717242"/>
            <a:ext cx="6401355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19858</TotalTime>
  <Words>817</Words>
  <Application>Microsoft Office PowerPoint</Application>
  <PresentationFormat>Widescreen</PresentationFormat>
  <Paragraphs>110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Picture (Metafile)</vt:lpstr>
      <vt:lpstr>Fiscal Year 2025 Omnibus Budget Proposed Operating and Capital Budgets and 5-Year Capital Plan  Finance Committee Presentation to Select Board April 29, 2024  </vt:lpstr>
      <vt:lpstr>Agenda</vt:lpstr>
      <vt:lpstr>Mission and Strategy</vt:lpstr>
      <vt:lpstr>FY25 Budget Environment</vt:lpstr>
      <vt:lpstr>FY25 Operating Budget: Budget Drivers</vt:lpstr>
      <vt:lpstr>FY25 Operating Budget (Guideline of “Level Services”)</vt:lpstr>
      <vt:lpstr>FY25 Operating Budget: Composition</vt:lpstr>
      <vt:lpstr>FY25 Operating Budget: Sources and Uses of Funds</vt:lpstr>
      <vt:lpstr>Recent Budget Trends</vt:lpstr>
      <vt:lpstr>FY25 Capital Budget-By Department</vt:lpstr>
      <vt:lpstr>FY25 Capital Budget</vt:lpstr>
      <vt:lpstr>FY25 Capital Projects</vt:lpstr>
      <vt:lpstr>5-Year Capital Plan</vt:lpstr>
      <vt:lpstr>Levy Limit and Levy Capacity</vt:lpstr>
      <vt:lpstr>Recommendations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2024 Omnibus Budget Proposed Operating and Capital Budgets  Finance Committee Presentation to Select Board March 6, 2023</dc:title>
  <dc:creator>Pamela Roman</dc:creator>
  <cp:lastModifiedBy>Pamela Roman</cp:lastModifiedBy>
  <cp:revision>39</cp:revision>
  <dcterms:created xsi:type="dcterms:W3CDTF">2023-02-27T13:36:35Z</dcterms:created>
  <dcterms:modified xsi:type="dcterms:W3CDTF">2024-05-03T14:39:39Z</dcterms:modified>
</cp:coreProperties>
</file>